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57" r:id="rId3"/>
    <p:sldId id="274" r:id="rId4"/>
    <p:sldId id="262" r:id="rId5"/>
    <p:sldId id="275" r:id="rId6"/>
    <p:sldId id="273" r:id="rId7"/>
    <p:sldId id="276" r:id="rId8"/>
    <p:sldId id="263" r:id="rId9"/>
    <p:sldId id="292" r:id="rId10"/>
    <p:sldId id="293" r:id="rId11"/>
    <p:sldId id="285" r:id="rId12"/>
    <p:sldId id="296" r:id="rId13"/>
    <p:sldId id="277" r:id="rId14"/>
    <p:sldId id="264" r:id="rId15"/>
    <p:sldId id="278" r:id="rId16"/>
    <p:sldId id="265" r:id="rId17"/>
    <p:sldId id="286" r:id="rId18"/>
    <p:sldId id="295" r:id="rId19"/>
    <p:sldId id="282" r:id="rId20"/>
    <p:sldId id="269" r:id="rId21"/>
    <p:sldId id="287" r:id="rId22"/>
    <p:sldId id="288" r:id="rId23"/>
    <p:sldId id="289" r:id="rId24"/>
    <p:sldId id="279" r:id="rId25"/>
    <p:sldId id="266" r:id="rId26"/>
    <p:sldId id="280" r:id="rId27"/>
    <p:sldId id="267" r:id="rId28"/>
    <p:sldId id="281" r:id="rId29"/>
    <p:sldId id="268" r:id="rId30"/>
    <p:sldId id="283" r:id="rId31"/>
    <p:sldId id="270" r:id="rId32"/>
    <p:sldId id="290" r:id="rId33"/>
    <p:sldId id="294" r:id="rId34"/>
    <p:sldId id="291" r:id="rId35"/>
    <p:sldId id="284" r:id="rId36"/>
    <p:sldId id="271" r:id="rId37"/>
    <p:sldId id="272" r:id="rId38"/>
    <p:sldId id="260"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94676" autoAdjust="0"/>
  </p:normalViewPr>
  <p:slideViewPr>
    <p:cSldViewPr>
      <p:cViewPr varScale="1">
        <p:scale>
          <a:sx n="110" d="100"/>
          <a:sy n="110" d="100"/>
        </p:scale>
        <p:origin x="1770" y="108"/>
      </p:cViewPr>
      <p:guideLst>
        <p:guide orient="horz" pos="2160"/>
        <p:guide pos="2880"/>
      </p:guideLst>
    </p:cSldViewPr>
  </p:slideViewPr>
  <p:outlineViewPr>
    <p:cViewPr>
      <p:scale>
        <a:sx n="33" d="100"/>
        <a:sy n="33" d="100"/>
      </p:scale>
      <p:origin x="0" y="1848"/>
    </p:cViewPr>
  </p:outlin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Etude du cas Atos</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311BD7-89B8-4A1B-8B26-8BE860A9EC8B}" type="datetimeFigureOut">
              <a:rPr lang="fr-FR" smtClean="0"/>
              <a:t>21/04/2015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295A73-701D-4BBE-B36E-6CCDD2DD3B31}" type="slidenum">
              <a:rPr lang="fr-FR" smtClean="0"/>
              <a:t>‹#›</a:t>
            </a:fld>
            <a:endParaRPr lang="fr-FR"/>
          </a:p>
        </p:txBody>
      </p:sp>
    </p:spTree>
    <p:extLst>
      <p:ext uri="{BB962C8B-B14F-4D97-AF65-F5344CB8AC3E}">
        <p14:creationId xmlns:p14="http://schemas.microsoft.com/office/powerpoint/2010/main" val="7583258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Etude du cas Atos</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579AE-DD3C-4711-BC7E-1AF2326E5B3F}" type="datetimeFigureOut">
              <a:rPr lang="fr-FR" smtClean="0"/>
              <a:t>21/04/2015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49638-46E5-4914-958C-2F111FB271A1}" type="slidenum">
              <a:rPr lang="fr-FR" smtClean="0"/>
              <a:t>‹#›</a:t>
            </a:fld>
            <a:endParaRPr lang="fr-FR"/>
          </a:p>
        </p:txBody>
      </p:sp>
    </p:spTree>
    <p:extLst>
      <p:ext uri="{BB962C8B-B14F-4D97-AF65-F5344CB8AC3E}">
        <p14:creationId xmlns:p14="http://schemas.microsoft.com/office/powerpoint/2010/main" val="181918576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Header Placeholder 3"/>
          <p:cNvSpPr>
            <a:spLocks noGrp="1"/>
          </p:cNvSpPr>
          <p:nvPr>
            <p:ph type="hdr" sz="quarter" idx="10"/>
          </p:nvPr>
        </p:nvSpPr>
        <p:spPr/>
        <p:txBody>
          <a:bodyPr/>
          <a:lstStyle/>
          <a:p>
            <a:r>
              <a:rPr lang="fr-FR" smtClean="0"/>
              <a:t>Etude du cas Atos</a:t>
            </a:r>
            <a:endParaRPr lang="fr-FR"/>
          </a:p>
        </p:txBody>
      </p:sp>
      <p:sp>
        <p:nvSpPr>
          <p:cNvPr id="5" name="Slide Number Placeholder 4"/>
          <p:cNvSpPr>
            <a:spLocks noGrp="1"/>
          </p:cNvSpPr>
          <p:nvPr>
            <p:ph type="sldNum" sz="quarter" idx="11"/>
          </p:nvPr>
        </p:nvSpPr>
        <p:spPr/>
        <p:txBody>
          <a:bodyPr/>
          <a:lstStyle/>
          <a:p>
            <a:fld id="{30349638-46E5-4914-958C-2F111FB271A1}" type="slidenum">
              <a:rPr lang="fr-FR" smtClean="0"/>
              <a:t>1</a:t>
            </a:fld>
            <a:endParaRPr lang="fr-FR"/>
          </a:p>
        </p:txBody>
      </p:sp>
    </p:spTree>
    <p:extLst>
      <p:ext uri="{BB962C8B-B14F-4D97-AF65-F5344CB8AC3E}">
        <p14:creationId xmlns:p14="http://schemas.microsoft.com/office/powerpoint/2010/main" val="325549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16</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17</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139869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18</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5809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20</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21</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314255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22</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271980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23</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215270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25</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27</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29</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4</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31</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32</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527886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33</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2662288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34</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185418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36</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37</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6</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8</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9</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1918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10</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166760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11</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12</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146997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0349638-46E5-4914-958C-2F111FB271A1}" type="slidenum">
              <a:rPr lang="fr-FR" smtClean="0"/>
              <a:t>14</a:t>
            </a:fld>
            <a:endParaRPr lang="fr-FR"/>
          </a:p>
        </p:txBody>
      </p:sp>
      <p:sp>
        <p:nvSpPr>
          <p:cNvPr id="5" name="Espace réservé de l'en-tête 4"/>
          <p:cNvSpPr>
            <a:spLocks noGrp="1"/>
          </p:cNvSpPr>
          <p:nvPr>
            <p:ph type="hdr" sz="quarter" idx="11"/>
          </p:nvPr>
        </p:nvSpPr>
        <p:spPr/>
        <p:txBody>
          <a:bodyPr/>
          <a:lstStyle/>
          <a:p>
            <a:r>
              <a:rPr lang="fr-FR" smtClean="0"/>
              <a:t>Etude du cas Atos</a:t>
            </a:r>
            <a:endParaRPr lang="fr-FR"/>
          </a:p>
        </p:txBody>
      </p:sp>
    </p:spTree>
    <p:extLst>
      <p:ext uri="{BB962C8B-B14F-4D97-AF65-F5344CB8AC3E}">
        <p14:creationId xmlns:p14="http://schemas.microsoft.com/office/powerpoint/2010/main" val="41351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février 2015</a:t>
            </a:r>
            <a:endParaRPr lang="fr-FR"/>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422640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février 2015</a:t>
            </a:r>
            <a:endParaRPr lang="fr-FR"/>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17024794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février 2015</a:t>
            </a:r>
            <a:endParaRPr lang="fr-FR"/>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69470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février 2015</a:t>
            </a:r>
            <a:endParaRPr lang="fr-FR"/>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4161539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février 2015</a:t>
            </a:r>
            <a:endParaRPr lang="fr-FR"/>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370204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février 2015</a:t>
            </a:r>
            <a:endParaRPr lang="fr-FR"/>
          </a:p>
        </p:txBody>
      </p:sp>
      <p:sp>
        <p:nvSpPr>
          <p:cNvPr id="6" name="Espace réservé du pied de page 5"/>
          <p:cNvSpPr>
            <a:spLocks noGrp="1"/>
          </p:cNvSpPr>
          <p:nvPr>
            <p:ph type="ftr" sz="quarter" idx="11"/>
          </p:nvPr>
        </p:nvSpPr>
        <p:spPr/>
        <p:txBody>
          <a:bodyPr/>
          <a:lstStyle/>
          <a:p>
            <a:r>
              <a:rPr lang="fr-FR" smtClean="0"/>
              <a:t>CNAM - EPT203 Stratégies et marchés</a:t>
            </a:r>
            <a:endParaRPr lang="fr-FR"/>
          </a:p>
        </p:txBody>
      </p:sp>
      <p:sp>
        <p:nvSpPr>
          <p:cNvPr id="7" name="Espace réservé du numéro de diapositive 6"/>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305647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février 2015</a:t>
            </a:r>
            <a:endParaRPr lang="fr-FR"/>
          </a:p>
        </p:txBody>
      </p:sp>
      <p:sp>
        <p:nvSpPr>
          <p:cNvPr id="8" name="Espace réservé du pied de page 7"/>
          <p:cNvSpPr>
            <a:spLocks noGrp="1"/>
          </p:cNvSpPr>
          <p:nvPr>
            <p:ph type="ftr" sz="quarter" idx="11"/>
          </p:nvPr>
        </p:nvSpPr>
        <p:spPr/>
        <p:txBody>
          <a:bodyPr/>
          <a:lstStyle/>
          <a:p>
            <a:r>
              <a:rPr lang="fr-FR" smtClean="0"/>
              <a:t>CNAM - EPT203 Stratégies et marchés</a:t>
            </a:r>
            <a:endParaRPr lang="fr-FR"/>
          </a:p>
        </p:txBody>
      </p:sp>
      <p:sp>
        <p:nvSpPr>
          <p:cNvPr id="9" name="Espace réservé du numéro de diapositive 8"/>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386952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février 2015</a:t>
            </a:r>
            <a:endParaRPr lang="fr-F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392150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février 2015</a:t>
            </a:r>
            <a:endParaRPr lang="fr-FR"/>
          </a:p>
        </p:txBody>
      </p:sp>
      <p:sp>
        <p:nvSpPr>
          <p:cNvPr id="3" name="Espace réservé du pied de page 2"/>
          <p:cNvSpPr>
            <a:spLocks noGrp="1"/>
          </p:cNvSpPr>
          <p:nvPr>
            <p:ph type="ftr" sz="quarter" idx="11"/>
          </p:nvPr>
        </p:nvSpPr>
        <p:spPr/>
        <p:txBody>
          <a:bodyPr/>
          <a:lstStyle/>
          <a:p>
            <a:r>
              <a:rPr lang="fr-FR" smtClean="0"/>
              <a:t>CNAM - EPT203 Stratégies et marchés</a:t>
            </a:r>
            <a:endParaRPr lang="fr-FR"/>
          </a:p>
        </p:txBody>
      </p:sp>
      <p:sp>
        <p:nvSpPr>
          <p:cNvPr id="4" name="Espace réservé du numéro de diapositive 3"/>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214209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février 2015</a:t>
            </a:r>
            <a:endParaRPr lang="fr-FR"/>
          </a:p>
        </p:txBody>
      </p:sp>
      <p:sp>
        <p:nvSpPr>
          <p:cNvPr id="6" name="Espace réservé du pied de page 5"/>
          <p:cNvSpPr>
            <a:spLocks noGrp="1"/>
          </p:cNvSpPr>
          <p:nvPr>
            <p:ph type="ftr" sz="quarter" idx="11"/>
          </p:nvPr>
        </p:nvSpPr>
        <p:spPr/>
        <p:txBody>
          <a:bodyPr/>
          <a:lstStyle/>
          <a:p>
            <a:r>
              <a:rPr lang="fr-FR" smtClean="0"/>
              <a:t>CNAM - EPT203 Stratégies et marchés</a:t>
            </a:r>
            <a:endParaRPr lang="fr-FR"/>
          </a:p>
        </p:txBody>
      </p:sp>
      <p:sp>
        <p:nvSpPr>
          <p:cNvPr id="7" name="Espace réservé du numéro de diapositive 6"/>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155249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février 2015</a:t>
            </a:r>
            <a:endParaRPr lang="fr-FR"/>
          </a:p>
        </p:txBody>
      </p:sp>
      <p:sp>
        <p:nvSpPr>
          <p:cNvPr id="6" name="Espace réservé du pied de page 5"/>
          <p:cNvSpPr>
            <a:spLocks noGrp="1"/>
          </p:cNvSpPr>
          <p:nvPr>
            <p:ph type="ftr" sz="quarter" idx="11"/>
          </p:nvPr>
        </p:nvSpPr>
        <p:spPr/>
        <p:txBody>
          <a:bodyPr/>
          <a:lstStyle/>
          <a:p>
            <a:r>
              <a:rPr lang="fr-FR" smtClean="0"/>
              <a:t>CNAM - EPT203 Stratégies et marchés</a:t>
            </a:r>
            <a:endParaRPr lang="fr-FR"/>
          </a:p>
        </p:txBody>
      </p:sp>
      <p:sp>
        <p:nvSpPr>
          <p:cNvPr id="7" name="Espace réservé du numéro de diapositive 6"/>
          <p:cNvSpPr>
            <a:spLocks noGrp="1"/>
          </p:cNvSpPr>
          <p:nvPr>
            <p:ph type="sldNum" sz="quarter" idx="12"/>
          </p:nvPr>
        </p:nvSpPr>
        <p:spPr/>
        <p:txBody>
          <a:bodyPr/>
          <a:lstStyle/>
          <a:p>
            <a:fld id="{5DA146AC-B192-47F0-8C42-0181700C65E5}" type="slidenum">
              <a:rPr lang="fr-FR" smtClean="0"/>
              <a:t>‹#›</a:t>
            </a:fld>
            <a:endParaRPr lang="fr-FR"/>
          </a:p>
        </p:txBody>
      </p:sp>
    </p:spTree>
    <p:extLst>
      <p:ext uri="{BB962C8B-B14F-4D97-AF65-F5344CB8AC3E}">
        <p14:creationId xmlns:p14="http://schemas.microsoft.com/office/powerpoint/2010/main" val="167864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février 2015</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CNAM - EPT203 Stratégies et marchés</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146AC-B192-47F0-8C42-0181700C65E5}" type="slidenum">
              <a:rPr lang="fr-FR" smtClean="0"/>
              <a:t>‹#›</a:t>
            </a:fld>
            <a:endParaRPr lang="fr-FR"/>
          </a:p>
        </p:txBody>
      </p:sp>
    </p:spTree>
    <p:extLst>
      <p:ext uri="{BB962C8B-B14F-4D97-AF65-F5344CB8AC3E}">
        <p14:creationId xmlns:p14="http://schemas.microsoft.com/office/powerpoint/2010/main" val="287216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ohamedelafrit.com/ept20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1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25.xml"/><Relationship Id="rId12"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6.xml"/><Relationship Id="rId5" Type="http://schemas.openxmlformats.org/officeDocument/2006/relationships/slide" Target="slide16.xml"/><Relationship Id="rId10" Type="http://schemas.openxmlformats.org/officeDocument/2006/relationships/slide" Target="slide31.xml"/><Relationship Id="rId4" Type="http://schemas.openxmlformats.org/officeDocument/2006/relationships/slide" Target="slide8.xml"/><Relationship Id="rId9" Type="http://schemas.openxmlformats.org/officeDocument/2006/relationships/slide" Target="slide2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25.xml"/><Relationship Id="rId12"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6.xml"/><Relationship Id="rId5" Type="http://schemas.openxmlformats.org/officeDocument/2006/relationships/slide" Target="slide14.xml"/><Relationship Id="rId10" Type="http://schemas.openxmlformats.org/officeDocument/2006/relationships/slide" Target="slide31.xml"/><Relationship Id="rId4" Type="http://schemas.openxmlformats.org/officeDocument/2006/relationships/slide" Target="slide8.xml"/><Relationship Id="rId9" Type="http://schemas.openxmlformats.org/officeDocument/2006/relationships/slide" Target="slide29.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xml"/><Relationship Id="rId3" Type="http://schemas.openxmlformats.org/officeDocument/2006/relationships/slide" Target="slide8.xml"/><Relationship Id="rId7" Type="http://schemas.openxmlformats.org/officeDocument/2006/relationships/slide" Target="slide25.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6.xml"/><Relationship Id="rId5" Type="http://schemas.openxmlformats.org/officeDocument/2006/relationships/slide" Target="slide16.xml"/><Relationship Id="rId10" Type="http://schemas.openxmlformats.org/officeDocument/2006/relationships/slide" Target="slide31.xml"/><Relationship Id="rId4" Type="http://schemas.openxmlformats.org/officeDocument/2006/relationships/slide" Target="slide14.xml"/><Relationship Id="rId9" Type="http://schemas.openxmlformats.org/officeDocument/2006/relationships/slide" Target="slide29.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6.xml"/><Relationship Id="rId7" Type="http://schemas.openxmlformats.org/officeDocument/2006/relationships/slide" Target="slide20.xml"/><Relationship Id="rId12" Type="http://schemas.openxmlformats.org/officeDocument/2006/relationships/slide" Target="slide3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1.xml"/><Relationship Id="rId5" Type="http://schemas.openxmlformats.org/officeDocument/2006/relationships/slide" Target="slide14.xml"/><Relationship Id="rId10"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27.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3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6.xml"/><Relationship Id="rId7" Type="http://schemas.openxmlformats.org/officeDocument/2006/relationships/slide" Target="slide29.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slide" Target="slide14.xml"/><Relationship Id="rId10" Type="http://schemas.openxmlformats.org/officeDocument/2006/relationships/slide" Target="slide36.xml"/><Relationship Id="rId4" Type="http://schemas.openxmlformats.org/officeDocument/2006/relationships/slide" Target="slide8.xml"/><Relationship Id="rId9" Type="http://schemas.openxmlformats.org/officeDocument/2006/relationships/slide" Target="slide3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6.xml"/><Relationship Id="rId7" Type="http://schemas.openxmlformats.org/officeDocument/2006/relationships/slide" Target="slide29.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slide" Target="slide14.xml"/><Relationship Id="rId10" Type="http://schemas.openxmlformats.org/officeDocument/2006/relationships/slide" Target="slide36.xml"/><Relationship Id="rId4" Type="http://schemas.openxmlformats.org/officeDocument/2006/relationships/slide" Target="slide8.xml"/><Relationship Id="rId9" Type="http://schemas.openxmlformats.org/officeDocument/2006/relationships/slide" Target="slide31.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2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29.xml"/><Relationship Id="rId12"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6.xml"/><Relationship Id="rId5" Type="http://schemas.openxmlformats.org/officeDocument/2006/relationships/slide" Target="slide14.xml"/><Relationship Id="rId10" Type="http://schemas.openxmlformats.org/officeDocument/2006/relationships/slide" Target="slide31.xml"/><Relationship Id="rId4" Type="http://schemas.openxmlformats.org/officeDocument/2006/relationships/slide" Target="slide8.xml"/><Relationship Id="rId9"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xml"/><Relationship Id="rId3" Type="http://schemas.openxmlformats.org/officeDocument/2006/relationships/slide" Target="slide8.xml"/><Relationship Id="rId7" Type="http://schemas.openxmlformats.org/officeDocument/2006/relationships/slide" Target="slide25.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6.xml"/><Relationship Id="rId5" Type="http://schemas.openxmlformats.org/officeDocument/2006/relationships/slide" Target="slide16.xml"/><Relationship Id="rId10" Type="http://schemas.openxmlformats.org/officeDocument/2006/relationships/slide" Target="slide31.xml"/><Relationship Id="rId4" Type="http://schemas.openxmlformats.org/officeDocument/2006/relationships/slide" Target="slide14.xml"/><Relationship Id="rId9" Type="http://schemas.openxmlformats.org/officeDocument/2006/relationships/slide" Target="slide29.xml"/></Relationships>
</file>

<file path=ppt/slides/_rels/slide3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6.xml"/><Relationship Id="rId7" Type="http://schemas.openxmlformats.org/officeDocument/2006/relationships/slide" Target="slide29.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slide" Target="slide14.xml"/><Relationship Id="rId10" Type="http://schemas.openxmlformats.org/officeDocument/2006/relationships/slide" Target="slide36.xml"/><Relationship Id="rId4" Type="http://schemas.openxmlformats.org/officeDocument/2006/relationships/slide" Target="slide8.xml"/><Relationship Id="rId9"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38.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6.xml"/><Relationship Id="rId7" Type="http://schemas.openxmlformats.org/officeDocument/2006/relationships/slide" Target="slide29.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slide" Target="slide14.xml"/><Relationship Id="rId10" Type="http://schemas.openxmlformats.org/officeDocument/2006/relationships/slide" Target="slide31.xml"/><Relationship Id="rId4" Type="http://schemas.openxmlformats.org/officeDocument/2006/relationships/slide" Target="slide8.xml"/><Relationship Id="rId9" Type="http://schemas.openxmlformats.org/officeDocument/2006/relationships/slide" Target="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hyperlink" Target="http://www.lesechos.fr/tech-medias/hightech/0204169737845-atos-poursuit-lamelioration-de-sa-rentabilite-1094594.php" TargetMode="External"/><Relationship Id="rId3" Type="http://schemas.openxmlformats.org/officeDocument/2006/relationships/hyperlink" Target="https://fr.atos.net/content/dam/global/reports-2013/Skins/Atos/doc/PDF_RA_FR/atos-rapport-annuel-2013.pdf" TargetMode="External"/><Relationship Id="rId7" Type="http://schemas.openxmlformats.org/officeDocument/2006/relationships/hyperlink" Target="http://www.lesechos.fr/journal20141219/lec2_high_tech_et_medias/0204026913028-atos-souvre-le-marche-americain-en-rachetant-la-filiale-informatique-de-xerox-1076652.php" TargetMode="External"/><Relationship Id="rId2" Type="http://schemas.openxmlformats.org/officeDocument/2006/relationships/hyperlink" Target="http://atos.net/content/dam/global/reports-2013/Skins/Atos/doc/PDF-REGISTRATION/atos-document-de-reference-2013.pdf" TargetMode="External"/><Relationship Id="rId1" Type="http://schemas.openxmlformats.org/officeDocument/2006/relationships/slideLayout" Target="../slideLayouts/slideLayout2.xml"/><Relationship Id="rId6" Type="http://schemas.openxmlformats.org/officeDocument/2006/relationships/hyperlink" Target="http://www.lesechos.fr/journal20141219/lec2_high_tech_et_medias/0204026750084-thierry-breton-il-y-a-encore-beaucoup-de-travail-et-dopportunites-a-saisir-1076702.php?jTTe7Aeuktv31kX0.99" TargetMode="External"/><Relationship Id="rId5" Type="http://schemas.openxmlformats.org/officeDocument/2006/relationships/hyperlink" Target="http://www.datamonitor.com/" TargetMode="External"/><Relationship Id="rId10" Type="http://schemas.openxmlformats.org/officeDocument/2006/relationships/slide" Target="slide38.xml"/><Relationship Id="rId4" Type="http://schemas.openxmlformats.org/officeDocument/2006/relationships/hyperlink" Target="http://www.marketline.com/" TargetMode="Externa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38.xm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xml"/><Relationship Id="rId3" Type="http://schemas.openxmlformats.org/officeDocument/2006/relationships/slide" Target="slide8.xml"/><Relationship Id="rId7" Type="http://schemas.openxmlformats.org/officeDocument/2006/relationships/slide" Target="slide25.xml"/><Relationship Id="rId12"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6.xml"/><Relationship Id="rId5" Type="http://schemas.openxmlformats.org/officeDocument/2006/relationships/slide" Target="slide16.xml"/><Relationship Id="rId10" Type="http://schemas.openxmlformats.org/officeDocument/2006/relationships/slide" Target="slide31.xml"/><Relationship Id="rId4" Type="http://schemas.openxmlformats.org/officeDocument/2006/relationships/slide" Target="slide14.xml"/><Relationship Id="rId9" Type="http://schemas.openxmlformats.org/officeDocument/2006/relationships/slide" Target="slide29.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25.xml"/><Relationship Id="rId12"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36.xml"/><Relationship Id="rId5" Type="http://schemas.openxmlformats.org/officeDocument/2006/relationships/slide" Target="slide16.xml"/><Relationship Id="rId10" Type="http://schemas.openxmlformats.org/officeDocument/2006/relationships/slide" Target="slide31.xml"/><Relationship Id="rId4" Type="http://schemas.openxmlformats.org/officeDocument/2006/relationships/slide" Target="slide14.xml"/><Relationship Id="rId9" Type="http://schemas.openxmlformats.org/officeDocument/2006/relationships/slide" Target="slide29.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96752"/>
            <a:ext cx="7772400" cy="1470025"/>
          </a:xfrm>
        </p:spPr>
        <p:txBody>
          <a:bodyPr>
            <a:normAutofit fontScale="90000"/>
          </a:bodyPr>
          <a:lstStyle/>
          <a:p>
            <a:r>
              <a:rPr lang="fr-FR" dirty="0" smtClean="0"/>
              <a:t>Etude de cas Atos</a:t>
            </a:r>
            <a:br>
              <a:rPr lang="fr-FR" dirty="0" smtClean="0"/>
            </a:br>
            <a:r>
              <a:rPr lang="fr-FR" dirty="0" smtClean="0"/>
              <a:t>Secteur des services informatique</a:t>
            </a:r>
            <a:endParaRPr lang="fr-FR" dirty="0"/>
          </a:p>
        </p:txBody>
      </p:sp>
      <p:sp>
        <p:nvSpPr>
          <p:cNvPr id="3" name="Sous-titre 2"/>
          <p:cNvSpPr>
            <a:spLocks noGrp="1"/>
          </p:cNvSpPr>
          <p:nvPr>
            <p:ph type="subTitle" idx="1"/>
          </p:nvPr>
        </p:nvSpPr>
        <p:spPr>
          <a:xfrm>
            <a:off x="2123728" y="2924944"/>
            <a:ext cx="4680520" cy="2304256"/>
          </a:xfrm>
        </p:spPr>
        <p:txBody>
          <a:bodyPr>
            <a:normAutofit/>
          </a:bodyPr>
          <a:lstStyle/>
          <a:p>
            <a:r>
              <a:rPr lang="fr-FR" sz="2400" dirty="0" smtClean="0"/>
              <a:t>Réalisé par</a:t>
            </a:r>
          </a:p>
          <a:p>
            <a:r>
              <a:rPr lang="fr-FR" sz="2400" dirty="0" smtClean="0"/>
              <a:t>Mohamed Amine EL AFRIT</a:t>
            </a:r>
          </a:p>
          <a:p>
            <a:endParaRPr lang="fr-FR" sz="2400" dirty="0"/>
          </a:p>
          <a:p>
            <a:r>
              <a:rPr lang="fr-FR" sz="2400" dirty="0" smtClean="0"/>
              <a:t>Encadré par</a:t>
            </a:r>
          </a:p>
          <a:p>
            <a:r>
              <a:rPr lang="fr-FR" sz="2400" dirty="0" smtClean="0"/>
              <a:t>Miriam ZOUARI </a:t>
            </a:r>
          </a:p>
        </p:txBody>
      </p:sp>
      <p:sp>
        <p:nvSpPr>
          <p:cNvPr id="4" name="Titre 1"/>
          <p:cNvSpPr txBox="1">
            <a:spLocks/>
          </p:cNvSpPr>
          <p:nvPr/>
        </p:nvSpPr>
        <p:spPr>
          <a:xfrm>
            <a:off x="3640360" y="188640"/>
            <a:ext cx="5252120" cy="57606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smtClean="0"/>
              <a:t>EPT203 – Stratégies et marchés</a:t>
            </a:r>
            <a:endParaRPr lang="fr-FR" sz="32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5976"/>
            <a:ext cx="2952328" cy="761390"/>
          </a:xfrm>
          <a:prstGeom prst="rect">
            <a:avLst/>
          </a:prstGeom>
        </p:spPr>
      </p:pic>
      <p:sp>
        <p:nvSpPr>
          <p:cNvPr id="7" name="Titre 1"/>
          <p:cNvSpPr txBox="1">
            <a:spLocks/>
          </p:cNvSpPr>
          <p:nvPr/>
        </p:nvSpPr>
        <p:spPr>
          <a:xfrm>
            <a:off x="323528" y="6237311"/>
            <a:ext cx="1476164" cy="28803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dirty="0" smtClean="0"/>
              <a:t>Février 2015</a:t>
            </a:r>
            <a:endParaRPr lang="fr-FR" sz="1800" dirty="0"/>
          </a:p>
        </p:txBody>
      </p:sp>
      <p:sp>
        <p:nvSpPr>
          <p:cNvPr id="9" name="Rectangle 8"/>
          <p:cNvSpPr/>
          <p:nvPr/>
        </p:nvSpPr>
        <p:spPr>
          <a:xfrm>
            <a:off x="2555776" y="5652799"/>
            <a:ext cx="3456384" cy="369332"/>
          </a:xfrm>
          <a:prstGeom prst="rect">
            <a:avLst/>
          </a:prstGeom>
        </p:spPr>
        <p:txBody>
          <a:bodyPr wrap="square">
            <a:spAutoFit/>
          </a:bodyPr>
          <a:lstStyle/>
          <a:p>
            <a:r>
              <a:rPr lang="fr-FR" u="sng" dirty="0" smtClean="0">
                <a:hlinkClick r:id="rId4"/>
              </a:rPr>
              <a:t>www.mohamedelafrit.com/ept203</a:t>
            </a:r>
            <a:endParaRPr lang="fr-FR" dirty="0"/>
          </a:p>
        </p:txBody>
      </p:sp>
    </p:spTree>
    <p:extLst>
      <p:ext uri="{BB962C8B-B14F-4D97-AF65-F5344CB8AC3E}">
        <p14:creationId xmlns:p14="http://schemas.microsoft.com/office/powerpoint/2010/main" val="55877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3050" y="764704"/>
            <a:ext cx="5657899" cy="5040312"/>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10</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2304542" cy="369332"/>
          </a:xfrm>
          <a:prstGeom prst="rect">
            <a:avLst/>
          </a:prstGeom>
        </p:spPr>
        <p:txBody>
          <a:bodyPr wrap="none">
            <a:spAutoFit/>
          </a:bodyPr>
          <a:lstStyle/>
          <a:p>
            <a:r>
              <a:rPr lang="fr-FR" dirty="0" smtClean="0"/>
              <a:t>Dynamique du secteur</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1" name="TextBox 10"/>
          <p:cNvSpPr txBox="1"/>
          <p:nvPr/>
        </p:nvSpPr>
        <p:spPr>
          <a:xfrm>
            <a:off x="5868144" y="5939988"/>
            <a:ext cx="2520280" cy="369332"/>
          </a:xfrm>
          <a:prstGeom prst="rect">
            <a:avLst/>
          </a:prstGeom>
          <a:noFill/>
        </p:spPr>
        <p:txBody>
          <a:bodyPr wrap="square" rtlCol="0">
            <a:spAutoFit/>
          </a:bodyPr>
          <a:lstStyle/>
          <a:p>
            <a:r>
              <a:rPr lang="fr-FR" dirty="0" smtClean="0"/>
              <a:t>Source : PERCEPTA [5]. </a:t>
            </a:r>
            <a:endParaRPr lang="fr-FR" dirty="0"/>
          </a:p>
        </p:txBody>
      </p:sp>
    </p:spTree>
    <p:extLst>
      <p:ext uri="{BB962C8B-B14F-4D97-AF65-F5344CB8AC3E}">
        <p14:creationId xmlns:p14="http://schemas.microsoft.com/office/powerpoint/2010/main" val="2496898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7912" y="836712"/>
            <a:ext cx="5548176" cy="5040312"/>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11</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2304542" cy="369332"/>
          </a:xfrm>
          <a:prstGeom prst="rect">
            <a:avLst/>
          </a:prstGeom>
        </p:spPr>
        <p:txBody>
          <a:bodyPr wrap="none">
            <a:spAutoFit/>
          </a:bodyPr>
          <a:lstStyle/>
          <a:p>
            <a:r>
              <a:rPr lang="fr-FR" dirty="0" smtClean="0"/>
              <a:t>Dynamique du secteur</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1" name="TextBox 10"/>
          <p:cNvSpPr txBox="1"/>
          <p:nvPr/>
        </p:nvSpPr>
        <p:spPr>
          <a:xfrm>
            <a:off x="5868144" y="5939988"/>
            <a:ext cx="2520280" cy="369332"/>
          </a:xfrm>
          <a:prstGeom prst="rect">
            <a:avLst/>
          </a:prstGeom>
          <a:noFill/>
        </p:spPr>
        <p:txBody>
          <a:bodyPr wrap="square" rtlCol="0">
            <a:spAutoFit/>
          </a:bodyPr>
          <a:lstStyle/>
          <a:p>
            <a:r>
              <a:rPr lang="fr-FR" dirty="0" smtClean="0"/>
              <a:t>Source : PERCEPTA [5]. </a:t>
            </a:r>
            <a:endParaRPr lang="fr-FR" dirty="0"/>
          </a:p>
        </p:txBody>
      </p:sp>
    </p:spTree>
    <p:extLst>
      <p:ext uri="{BB962C8B-B14F-4D97-AF65-F5344CB8AC3E}">
        <p14:creationId xmlns:p14="http://schemas.microsoft.com/office/powerpoint/2010/main" val="2803297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sp>
        <p:nvSpPr>
          <p:cNvPr id="3" name="Espace réservé du contenu 2"/>
          <p:cNvSpPr>
            <a:spLocks noGrp="1"/>
          </p:cNvSpPr>
          <p:nvPr>
            <p:ph idx="1"/>
          </p:nvPr>
        </p:nvSpPr>
        <p:spPr>
          <a:xfrm>
            <a:off x="457200" y="1052736"/>
            <a:ext cx="8229600" cy="5040560"/>
          </a:xfrm>
        </p:spPr>
        <p:txBody>
          <a:bodyPr>
            <a:normAutofit fontScale="77500" lnSpcReduction="20000"/>
          </a:bodyPr>
          <a:lstStyle/>
          <a:p>
            <a:pPr lvl="0"/>
            <a:r>
              <a:rPr lang="fr-FR" dirty="0"/>
              <a:t>Objectifs des consolidations dans le secteur </a:t>
            </a:r>
            <a:r>
              <a:rPr lang="fr-FR" b="1" dirty="0"/>
              <a:t>[5]</a:t>
            </a:r>
            <a:r>
              <a:rPr lang="fr-FR" dirty="0"/>
              <a:t>. </a:t>
            </a:r>
          </a:p>
          <a:p>
            <a:pPr lvl="1"/>
            <a:r>
              <a:rPr lang="fr-FR" dirty="0"/>
              <a:t>Effet de taille ⇒ meilleur référencement et pouvoir de négociation auprès des clients </a:t>
            </a:r>
          </a:p>
          <a:p>
            <a:pPr lvl="1"/>
            <a:r>
              <a:rPr lang="fr-FR" dirty="0"/>
              <a:t>Complémentarité des ressources et des services (type de services informatique et de solution) </a:t>
            </a:r>
          </a:p>
          <a:p>
            <a:pPr lvl="1"/>
            <a:r>
              <a:rPr lang="fr-FR" dirty="0"/>
              <a:t>Le nom de la marque est important dans ce domaine (exemple Atos conserve la marque Bull pour les activités </a:t>
            </a:r>
            <a:r>
              <a:rPr lang="fr-FR" dirty="0" err="1"/>
              <a:t>Big</a:t>
            </a:r>
            <a:r>
              <a:rPr lang="fr-FR" dirty="0"/>
              <a:t>-Data)</a:t>
            </a:r>
          </a:p>
          <a:p>
            <a:pPr lvl="1"/>
            <a:r>
              <a:rPr lang="fr-FR" dirty="0"/>
              <a:t>Economie d’échelle : meilleure couverture des frais fixes, création de synergies, nouvelles capacités commerciales. </a:t>
            </a:r>
          </a:p>
          <a:p>
            <a:pPr marL="0" indent="0">
              <a:buNone/>
            </a:pPr>
            <a:endParaRPr lang="fr-FR" dirty="0"/>
          </a:p>
          <a:p>
            <a:pPr lvl="0"/>
            <a:r>
              <a:rPr lang="fr-FR" dirty="0"/>
              <a:t>Les limites des consolidations dans le secteur  </a:t>
            </a:r>
            <a:r>
              <a:rPr lang="fr-FR" b="1" dirty="0"/>
              <a:t>[5]</a:t>
            </a:r>
            <a:r>
              <a:rPr lang="fr-FR" dirty="0"/>
              <a:t>. </a:t>
            </a:r>
          </a:p>
          <a:p>
            <a:pPr lvl="1"/>
            <a:r>
              <a:rPr lang="fr-FR" dirty="0"/>
              <a:t>Mariage entre des cultures d’entreprises différentes.</a:t>
            </a:r>
          </a:p>
          <a:p>
            <a:pPr lvl="1"/>
            <a:r>
              <a:rPr lang="fr-FR" dirty="0"/>
              <a:t>Nécessité de modes de rémunération des associés </a:t>
            </a:r>
          </a:p>
          <a:p>
            <a:r>
              <a:rPr lang="fr-FR" dirty="0"/>
              <a:t>La logique financière de court terme peut prendre le pas sur la logique industrielle de long terme.</a:t>
            </a:r>
            <a:endParaRPr lang="fr-FR" sz="6600" dirty="0"/>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12</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304542" cy="369332"/>
          </a:xfrm>
          <a:prstGeom prst="rect">
            <a:avLst/>
          </a:prstGeom>
        </p:spPr>
        <p:txBody>
          <a:bodyPr wrap="none">
            <a:spAutoFit/>
          </a:bodyPr>
          <a:lstStyle/>
          <a:p>
            <a:r>
              <a:rPr lang="fr-FR" dirty="0" smtClean="0"/>
              <a:t>Dynamique du secteur</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143145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solidFill>
                  <a:schemeClr val="accent6">
                    <a:lumMod val="75000"/>
                  </a:schemeClr>
                </a:solidFill>
              </a:rPr>
              <a:t>Diagnostic externe </a:t>
            </a:r>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solidFill>
                  <a:schemeClr val="accent6">
                    <a:lumMod val="75000"/>
                  </a:schemeClr>
                </a:solidFill>
              </a:rPr>
              <a:t>Les facteur clés de succès </a:t>
            </a:r>
          </a:p>
          <a:p>
            <a:pPr marL="914400" lvl="1" indent="-514350">
              <a:buFont typeface="+mj-lt"/>
              <a:buAutoNum type="alphaLcParenR"/>
            </a:pPr>
            <a:r>
              <a:rPr lang="fr-FR" sz="2000" dirty="0" smtClean="0">
                <a:hlinkClick r:id="rId5" action="ppaction://hlinksldjump"/>
              </a:rPr>
              <a:t>Perspectives du marché </a:t>
            </a:r>
            <a:endParaRPr lang="fr-FR" sz="2000" dirty="0" smtClean="0"/>
          </a:p>
          <a:p>
            <a:pPr marL="914400" lvl="1" indent="-514350">
              <a:buFont typeface="+mj-lt"/>
              <a:buAutoNum type="alphaLcParenR"/>
            </a:pPr>
            <a:r>
              <a:rPr lang="fr-FR" sz="2000" dirty="0">
                <a:hlinkClick r:id="rId6" action="ppaction://hlinksldjump"/>
              </a:rPr>
              <a:t>Positionnement sur le marché </a:t>
            </a:r>
            <a:endParaRPr lang="fr-FR" sz="2000" dirty="0" smtClean="0"/>
          </a:p>
          <a:p>
            <a:pPr marL="514350" indent="-514350">
              <a:buFont typeface="+mj-lt"/>
              <a:buAutoNum type="arabicPeriod"/>
            </a:pPr>
            <a:r>
              <a:rPr lang="fr-FR" sz="2400" dirty="0" smtClean="0">
                <a:hlinkClick r:id="rId7" action="ppaction://hlinksldjump"/>
              </a:rPr>
              <a:t>Diagnostic interne </a:t>
            </a:r>
            <a:endParaRPr lang="fr-FR" sz="2400" dirty="0" smtClean="0"/>
          </a:p>
          <a:p>
            <a:pPr marL="914400" lvl="1" indent="-514350">
              <a:buFont typeface="+mj-lt"/>
              <a:buAutoNum type="alphaLcParenR"/>
            </a:pPr>
            <a:r>
              <a:rPr lang="fr-FR" sz="2000" dirty="0" smtClean="0">
                <a:hlinkClick r:id="rId7" action="ppaction://hlinksldjump"/>
              </a:rPr>
              <a:t>Organisation </a:t>
            </a:r>
            <a:endParaRPr lang="fr-FR" sz="2000" dirty="0" smtClean="0"/>
          </a:p>
          <a:p>
            <a:pPr marL="914400" lvl="1" indent="-514350">
              <a:buFont typeface="+mj-lt"/>
              <a:buAutoNum type="alphaLcParenR"/>
            </a:pPr>
            <a:r>
              <a:rPr lang="fr-FR" sz="2000" dirty="0" smtClean="0">
                <a:hlinkClick r:id="rId8" action="ppaction://hlinksldjump"/>
              </a:rPr>
              <a:t>Avantage concurrentiel </a:t>
            </a:r>
            <a:endParaRPr lang="fr-FR" sz="2000" dirty="0" smtClean="0"/>
          </a:p>
          <a:p>
            <a:pPr marL="914400" lvl="1" indent="-514350">
              <a:buFont typeface="+mj-lt"/>
              <a:buAutoNum type="alphaLcParenR"/>
            </a:pPr>
            <a:r>
              <a:rPr lang="fr-FR" sz="2000" dirty="0" smtClean="0">
                <a:hlinkClick r:id="rId9" action="ppaction://hlinksldjump"/>
              </a:rPr>
              <a:t>Potentiel financier </a:t>
            </a:r>
            <a:endParaRPr lang="fr-FR" sz="2000" dirty="0" smtClean="0"/>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hlinkClick r:id="rId11" action="ppaction://hlinksldjump"/>
              </a:rPr>
              <a:t>Synthèse SWOT</a:t>
            </a:r>
            <a:endParaRPr lang="fr-FR" sz="2400" dirty="0" smtClean="0"/>
          </a:p>
          <a:p>
            <a:pPr marL="514350" indent="-514350">
              <a:buFont typeface="+mj-lt"/>
              <a:buAutoNum type="arabicPeriod"/>
            </a:pPr>
            <a:r>
              <a:rPr lang="fr-FR" sz="2400" dirty="0" smtClean="0">
                <a:hlinkClick r:id="rId12"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13</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3" action="ppaction://hlinksldjump"/>
              </a:rPr>
              <a:t>Sommaire</a:t>
            </a:r>
            <a:endParaRPr lang="fr-FR" dirty="0" smtClean="0"/>
          </a:p>
          <a:p>
            <a:pPr algn="l"/>
            <a:endParaRPr lang="fr-FR" dirty="0" smtClean="0"/>
          </a:p>
          <a:p>
            <a:pPr algn="l"/>
            <a:r>
              <a:rPr lang="fr-FR" dirty="0" smtClean="0">
                <a:hlinkClick r:id="rId12" action="ppaction://hlinksldjump"/>
              </a:rPr>
              <a:t>Bibliographie</a:t>
            </a:r>
            <a:endParaRPr lang="fr-FR" dirty="0"/>
          </a:p>
        </p:txBody>
      </p:sp>
    </p:spTree>
    <p:extLst>
      <p:ext uri="{BB962C8B-B14F-4D97-AF65-F5344CB8AC3E}">
        <p14:creationId xmlns:p14="http://schemas.microsoft.com/office/powerpoint/2010/main" val="3174840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pic>
        <p:nvPicPr>
          <p:cNvPr id="9" name="Content Placeholder 8"/>
          <p:cNvPicPr>
            <a:picLocks noGrp="1" noChangeAspect="1"/>
          </p:cNvPicPr>
          <p:nvPr>
            <p:ph idx="1"/>
          </p:nvPr>
        </p:nvPicPr>
        <p:blipFill rotWithShape="1">
          <a:blip r:embed="rId3"/>
          <a:srcRect b="9488"/>
          <a:stretch/>
        </p:blipFill>
        <p:spPr>
          <a:xfrm>
            <a:off x="2483768" y="1479725"/>
            <a:ext cx="4320480" cy="3821483"/>
          </a:xfrm>
          <a:prstGeom prst="rect">
            <a:avLst/>
          </a:prstGeo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14</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2762551" cy="369332"/>
          </a:xfrm>
          <a:prstGeom prst="rect">
            <a:avLst/>
          </a:prstGeom>
        </p:spPr>
        <p:txBody>
          <a:bodyPr wrap="none">
            <a:spAutoFit/>
          </a:bodyPr>
          <a:lstStyle/>
          <a:p>
            <a:r>
              <a:rPr lang="fr-FR" dirty="0" smtClean="0"/>
              <a:t>Les facteurs clés de succès</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2" name="TextBox 11"/>
          <p:cNvSpPr txBox="1"/>
          <p:nvPr/>
        </p:nvSpPr>
        <p:spPr>
          <a:xfrm>
            <a:off x="5868144" y="5805264"/>
            <a:ext cx="2520280" cy="369332"/>
          </a:xfrm>
          <a:prstGeom prst="rect">
            <a:avLst/>
          </a:prstGeom>
          <a:noFill/>
        </p:spPr>
        <p:txBody>
          <a:bodyPr wrap="square" rtlCol="0">
            <a:spAutoFit/>
          </a:bodyPr>
          <a:lstStyle/>
          <a:p>
            <a:r>
              <a:rPr lang="fr-FR" dirty="0" smtClean="0"/>
              <a:t>Source : BNP Paribas [6]. </a:t>
            </a:r>
            <a:endParaRPr lang="fr-FR" dirty="0"/>
          </a:p>
        </p:txBody>
      </p:sp>
    </p:spTree>
    <p:extLst>
      <p:ext uri="{BB962C8B-B14F-4D97-AF65-F5344CB8AC3E}">
        <p14:creationId xmlns:p14="http://schemas.microsoft.com/office/powerpoint/2010/main" val="1690663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solidFill>
                  <a:schemeClr val="accent6">
                    <a:lumMod val="75000"/>
                  </a:schemeClr>
                </a:solidFill>
              </a:rPr>
              <a:t>Diagnostic externe </a:t>
            </a:r>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hlinkClick r:id="rId5" action="ppaction://hlinksldjump"/>
              </a:rPr>
              <a:t>Les facteur clés de succès </a:t>
            </a:r>
            <a:endParaRPr lang="fr-FR" sz="2000" dirty="0" smtClean="0"/>
          </a:p>
          <a:p>
            <a:pPr marL="914400" lvl="1" indent="-514350">
              <a:buFont typeface="+mj-lt"/>
              <a:buAutoNum type="alphaLcParenR"/>
            </a:pPr>
            <a:r>
              <a:rPr lang="fr-FR" sz="2000" dirty="0" smtClean="0">
                <a:solidFill>
                  <a:schemeClr val="accent6">
                    <a:lumMod val="75000"/>
                  </a:schemeClr>
                </a:solidFill>
              </a:rPr>
              <a:t>Perspectives du marché </a:t>
            </a:r>
          </a:p>
          <a:p>
            <a:pPr marL="914400" lvl="1" indent="-514350">
              <a:buFont typeface="+mj-lt"/>
              <a:buAutoNum type="alphaLcParenR"/>
            </a:pPr>
            <a:r>
              <a:rPr lang="fr-FR" sz="2000" dirty="0">
                <a:hlinkClick r:id="rId6" action="ppaction://hlinksldjump"/>
              </a:rPr>
              <a:t>Positionnement sur le marché </a:t>
            </a:r>
            <a:endParaRPr lang="fr-FR" sz="2000" dirty="0" smtClean="0">
              <a:solidFill>
                <a:schemeClr val="accent6">
                  <a:lumMod val="75000"/>
                </a:schemeClr>
              </a:solidFill>
            </a:endParaRPr>
          </a:p>
          <a:p>
            <a:pPr marL="514350" indent="-514350">
              <a:buFont typeface="+mj-lt"/>
              <a:buAutoNum type="arabicPeriod"/>
            </a:pPr>
            <a:r>
              <a:rPr lang="fr-FR" sz="2400" dirty="0" smtClean="0">
                <a:hlinkClick r:id="rId7" action="ppaction://hlinksldjump"/>
              </a:rPr>
              <a:t>Diagnostic interne </a:t>
            </a:r>
            <a:endParaRPr lang="fr-FR" sz="2400" dirty="0" smtClean="0"/>
          </a:p>
          <a:p>
            <a:pPr marL="914400" lvl="1" indent="-514350">
              <a:buFont typeface="+mj-lt"/>
              <a:buAutoNum type="alphaLcParenR"/>
            </a:pPr>
            <a:r>
              <a:rPr lang="fr-FR" sz="2000" dirty="0" smtClean="0">
                <a:hlinkClick r:id="rId7" action="ppaction://hlinksldjump"/>
              </a:rPr>
              <a:t>Organisation </a:t>
            </a:r>
            <a:endParaRPr lang="fr-FR" sz="2000" dirty="0" smtClean="0"/>
          </a:p>
          <a:p>
            <a:pPr marL="914400" lvl="1" indent="-514350">
              <a:buFont typeface="+mj-lt"/>
              <a:buAutoNum type="alphaLcParenR"/>
            </a:pPr>
            <a:r>
              <a:rPr lang="fr-FR" sz="2000" dirty="0" smtClean="0">
                <a:hlinkClick r:id="rId8" action="ppaction://hlinksldjump"/>
              </a:rPr>
              <a:t>Avantage concurrentiel </a:t>
            </a:r>
            <a:endParaRPr lang="fr-FR" sz="2000" dirty="0" smtClean="0"/>
          </a:p>
          <a:p>
            <a:pPr marL="914400" lvl="1" indent="-514350">
              <a:buFont typeface="+mj-lt"/>
              <a:buAutoNum type="alphaLcParenR"/>
            </a:pPr>
            <a:r>
              <a:rPr lang="fr-FR" sz="2000" dirty="0" smtClean="0">
                <a:hlinkClick r:id="rId9" action="ppaction://hlinksldjump"/>
              </a:rPr>
              <a:t>Potentiel financier </a:t>
            </a:r>
            <a:endParaRPr lang="fr-FR" sz="2000" dirty="0" smtClean="0"/>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hlinkClick r:id="rId11" action="ppaction://hlinksldjump"/>
              </a:rPr>
              <a:t>Synthèse SWOT</a:t>
            </a:r>
            <a:endParaRPr lang="fr-FR" sz="2400" dirty="0" smtClean="0"/>
          </a:p>
          <a:p>
            <a:pPr marL="514350" indent="-514350">
              <a:buFont typeface="+mj-lt"/>
              <a:buAutoNum type="arabicPeriod"/>
            </a:pPr>
            <a:r>
              <a:rPr lang="fr-FR" sz="2400" dirty="0" smtClean="0">
                <a:hlinkClick r:id="rId12"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15</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3" action="ppaction://hlinksldjump"/>
              </a:rPr>
              <a:t>Sommaire</a:t>
            </a:r>
            <a:endParaRPr lang="fr-FR" dirty="0" smtClean="0"/>
          </a:p>
          <a:p>
            <a:pPr algn="l"/>
            <a:endParaRPr lang="fr-FR" dirty="0" smtClean="0"/>
          </a:p>
          <a:p>
            <a:pPr algn="l"/>
            <a:r>
              <a:rPr lang="fr-FR" dirty="0" smtClean="0">
                <a:hlinkClick r:id="rId12" action="ppaction://hlinksldjump"/>
              </a:rPr>
              <a:t>Bibliographie</a:t>
            </a:r>
            <a:endParaRPr lang="fr-FR" dirty="0"/>
          </a:p>
        </p:txBody>
      </p:sp>
    </p:spTree>
    <p:extLst>
      <p:ext uri="{BB962C8B-B14F-4D97-AF65-F5344CB8AC3E}">
        <p14:creationId xmlns:p14="http://schemas.microsoft.com/office/powerpoint/2010/main" val="2709444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sp>
        <p:nvSpPr>
          <p:cNvPr id="3" name="Espace réservé du contenu 2"/>
          <p:cNvSpPr>
            <a:spLocks noGrp="1"/>
          </p:cNvSpPr>
          <p:nvPr>
            <p:ph idx="1"/>
          </p:nvPr>
        </p:nvSpPr>
        <p:spPr/>
        <p:txBody>
          <a:bodyPr>
            <a:normAutofit fontScale="85000" lnSpcReduction="20000"/>
          </a:bodyPr>
          <a:lstStyle/>
          <a:p>
            <a:r>
              <a:rPr lang="fr-FR" dirty="0"/>
              <a:t>Mots clés pour étudier la tendance sur l’économie numérique </a:t>
            </a:r>
            <a:r>
              <a:rPr lang="fr-FR" dirty="0" smtClean="0"/>
              <a:t>:  </a:t>
            </a:r>
            <a:endParaRPr lang="fr-FR" dirty="0"/>
          </a:p>
          <a:p>
            <a:pPr lvl="1"/>
            <a:r>
              <a:rPr lang="fr-FR" dirty="0" smtClean="0"/>
              <a:t>Cloud </a:t>
            </a:r>
            <a:r>
              <a:rPr lang="en-US" dirty="0"/>
              <a:t>computing</a:t>
            </a:r>
            <a:r>
              <a:rPr lang="fr-FR" dirty="0"/>
              <a:t> </a:t>
            </a:r>
          </a:p>
          <a:p>
            <a:pPr lvl="1"/>
            <a:r>
              <a:rPr lang="en-US" dirty="0"/>
              <a:t>Big</a:t>
            </a:r>
            <a:r>
              <a:rPr lang="fr-FR" dirty="0"/>
              <a:t> Data </a:t>
            </a:r>
            <a:endParaRPr lang="fr-FR" dirty="0" smtClean="0"/>
          </a:p>
          <a:p>
            <a:pPr lvl="1"/>
            <a:r>
              <a:rPr lang="fr-FR" dirty="0" err="1" smtClean="0"/>
              <a:t>Cybersécurité</a:t>
            </a:r>
            <a:endParaRPr lang="fr-FR" dirty="0" smtClean="0"/>
          </a:p>
          <a:p>
            <a:pPr lvl="1"/>
            <a:r>
              <a:rPr lang="fr-FR" dirty="0" smtClean="0"/>
              <a:t>Objets </a:t>
            </a:r>
            <a:r>
              <a:rPr lang="fr-FR" dirty="0"/>
              <a:t>connectés (Internet of </a:t>
            </a:r>
            <a:r>
              <a:rPr lang="en-US" dirty="0"/>
              <a:t>Things</a:t>
            </a:r>
            <a:r>
              <a:rPr lang="fr-FR" dirty="0"/>
              <a:t> </a:t>
            </a:r>
            <a:r>
              <a:rPr lang="fr-FR" dirty="0" err="1"/>
              <a:t>IoT</a:t>
            </a:r>
            <a:r>
              <a:rPr lang="fr-FR" dirty="0"/>
              <a:t>) </a:t>
            </a:r>
            <a:endParaRPr lang="fr-FR" dirty="0" smtClean="0"/>
          </a:p>
          <a:p>
            <a:pPr lvl="1"/>
            <a:r>
              <a:rPr lang="fr-FR" dirty="0"/>
              <a:t>Mobile (Smartphone &amp; Tablette) </a:t>
            </a:r>
          </a:p>
          <a:p>
            <a:pPr lvl="1"/>
            <a:r>
              <a:rPr lang="fr-FR" dirty="0" smtClean="0"/>
              <a:t>Intelligence artificielle, robotisation et biotechnologie </a:t>
            </a:r>
            <a:endParaRPr lang="fr-FR" dirty="0"/>
          </a:p>
          <a:p>
            <a:pPr lvl="1"/>
            <a:r>
              <a:rPr lang="fr-FR" dirty="0"/>
              <a:t>Impression 3D </a:t>
            </a:r>
          </a:p>
          <a:p>
            <a:pPr marL="0" indent="0">
              <a:buNone/>
            </a:pPr>
            <a:endParaRPr lang="fr-FR" dirty="0"/>
          </a:p>
          <a:p>
            <a:r>
              <a:rPr lang="fr-FR" dirty="0"/>
              <a:t>Plus de détail dans l’étude de l’APCE </a:t>
            </a:r>
            <a:r>
              <a:rPr lang="fr-FR" b="1" dirty="0"/>
              <a:t>[4]</a:t>
            </a:r>
            <a:r>
              <a:rPr lang="fr-FR" dirty="0"/>
              <a:t>. </a:t>
            </a:r>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16</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408223" cy="369332"/>
          </a:xfrm>
          <a:prstGeom prst="rect">
            <a:avLst/>
          </a:prstGeom>
        </p:spPr>
        <p:txBody>
          <a:bodyPr wrap="none">
            <a:spAutoFit/>
          </a:bodyPr>
          <a:lstStyle/>
          <a:p>
            <a:r>
              <a:rPr lang="fr-FR" dirty="0" smtClean="0"/>
              <a:t>Perspectives </a:t>
            </a:r>
            <a:r>
              <a:rPr lang="fr-FR" dirty="0"/>
              <a:t>du </a:t>
            </a:r>
            <a:r>
              <a:rPr lang="fr-FR" dirty="0" smtClean="0"/>
              <a:t>marché</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9" name="Accolade fermante 8"/>
          <p:cNvSpPr/>
          <p:nvPr/>
        </p:nvSpPr>
        <p:spPr>
          <a:xfrm>
            <a:off x="3635896" y="2348880"/>
            <a:ext cx="432048" cy="100811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sp>
        <p:nvSpPr>
          <p:cNvPr id="11" name="ZoneTexte 10"/>
          <p:cNvSpPr txBox="1"/>
          <p:nvPr/>
        </p:nvSpPr>
        <p:spPr>
          <a:xfrm>
            <a:off x="4211960" y="2279774"/>
            <a:ext cx="3960440" cy="1077218"/>
          </a:xfrm>
          <a:prstGeom prst="rect">
            <a:avLst/>
          </a:prstGeom>
          <a:noFill/>
        </p:spPr>
        <p:txBody>
          <a:bodyPr wrap="square" rtlCol="0">
            <a:spAutoFit/>
          </a:bodyPr>
          <a:lstStyle/>
          <a:p>
            <a:r>
              <a:rPr lang="fr-FR" sz="1600" dirty="0" smtClean="0">
                <a:solidFill>
                  <a:srgbClr val="FF0000"/>
                </a:solidFill>
              </a:rPr>
              <a:t>Atos mets l’accent sur ces </a:t>
            </a:r>
            <a:r>
              <a:rPr lang="fr-FR" sz="1600" dirty="0">
                <a:solidFill>
                  <a:srgbClr val="FF0000"/>
                </a:solidFill>
              </a:rPr>
              <a:t>trois</a:t>
            </a:r>
            <a:r>
              <a:rPr lang="fr-FR" sz="1600" dirty="0" smtClean="0">
                <a:solidFill>
                  <a:srgbClr val="FF0000"/>
                </a:solidFill>
              </a:rPr>
              <a:t> domaines en ce moment. Ce sont les trois </a:t>
            </a:r>
            <a:r>
              <a:rPr lang="fr-FR" sz="1600" dirty="0">
                <a:solidFill>
                  <a:srgbClr val="FF0000"/>
                </a:solidFill>
              </a:rPr>
              <a:t>éléments clefs de la transformation </a:t>
            </a:r>
            <a:r>
              <a:rPr lang="fr-FR" sz="1600" dirty="0" smtClean="0">
                <a:solidFill>
                  <a:srgbClr val="FF0000"/>
                </a:solidFill>
              </a:rPr>
              <a:t>numérique. </a:t>
            </a:r>
          </a:p>
          <a:p>
            <a:pPr algn="r"/>
            <a:r>
              <a:rPr lang="fr-FR" sz="1600" dirty="0" smtClean="0">
                <a:solidFill>
                  <a:schemeClr val="tx2"/>
                </a:solidFill>
              </a:rPr>
              <a:t>[Les échos]</a:t>
            </a:r>
            <a:endParaRPr lang="fr-FR" sz="1600" dirty="0">
              <a:solidFill>
                <a:schemeClr val="tx2"/>
              </a:solidFill>
            </a:endParaRPr>
          </a:p>
        </p:txBody>
      </p:sp>
    </p:spTree>
    <p:extLst>
      <p:ext uri="{BB962C8B-B14F-4D97-AF65-F5344CB8AC3E}">
        <p14:creationId xmlns:p14="http://schemas.microsoft.com/office/powerpoint/2010/main" val="1690663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17</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408223" cy="369332"/>
          </a:xfrm>
          <a:prstGeom prst="rect">
            <a:avLst/>
          </a:prstGeom>
        </p:spPr>
        <p:txBody>
          <a:bodyPr wrap="none">
            <a:spAutoFit/>
          </a:bodyPr>
          <a:lstStyle/>
          <a:p>
            <a:r>
              <a:rPr lang="fr-FR" dirty="0" smtClean="0"/>
              <a:t>Perspectives </a:t>
            </a:r>
            <a:r>
              <a:rPr lang="fr-FR" dirty="0"/>
              <a:t>du marché</a:t>
            </a:r>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9082" y="2771083"/>
            <a:ext cx="4835960" cy="317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9082" y="845565"/>
            <a:ext cx="57213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stretch>
            <a:fillRect/>
          </a:stretch>
        </p:blipFill>
        <p:spPr>
          <a:xfrm>
            <a:off x="186048" y="845565"/>
            <a:ext cx="2349625" cy="5463755"/>
          </a:xfrm>
          <a:prstGeom prst="rect">
            <a:avLst/>
          </a:prstGeom>
        </p:spPr>
      </p:pic>
      <p:sp>
        <p:nvSpPr>
          <p:cNvPr id="11" name="TextBox 10"/>
          <p:cNvSpPr txBox="1"/>
          <p:nvPr/>
        </p:nvSpPr>
        <p:spPr>
          <a:xfrm>
            <a:off x="5868144" y="6093296"/>
            <a:ext cx="2520280" cy="369332"/>
          </a:xfrm>
          <a:prstGeom prst="rect">
            <a:avLst/>
          </a:prstGeom>
          <a:noFill/>
        </p:spPr>
        <p:txBody>
          <a:bodyPr wrap="square" rtlCol="0">
            <a:spAutoFit/>
          </a:bodyPr>
          <a:lstStyle/>
          <a:p>
            <a:r>
              <a:rPr lang="fr-FR" dirty="0" smtClean="0"/>
              <a:t>Source : BNP Paribas [6]. </a:t>
            </a:r>
            <a:endParaRPr lang="fr-FR" dirty="0"/>
          </a:p>
        </p:txBody>
      </p:sp>
    </p:spTree>
    <p:extLst>
      <p:ext uri="{BB962C8B-B14F-4D97-AF65-F5344CB8AC3E}">
        <p14:creationId xmlns:p14="http://schemas.microsoft.com/office/powerpoint/2010/main" val="4023037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5765" y="1700808"/>
            <a:ext cx="8229600" cy="2879226"/>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18</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2408223" cy="369332"/>
          </a:xfrm>
          <a:prstGeom prst="rect">
            <a:avLst/>
          </a:prstGeom>
        </p:spPr>
        <p:txBody>
          <a:bodyPr wrap="none">
            <a:spAutoFit/>
          </a:bodyPr>
          <a:lstStyle/>
          <a:p>
            <a:r>
              <a:rPr lang="fr-FR" dirty="0" smtClean="0"/>
              <a:t>Perspectives </a:t>
            </a:r>
            <a:r>
              <a:rPr lang="fr-FR" dirty="0"/>
              <a:t>du </a:t>
            </a:r>
            <a:r>
              <a:rPr lang="fr-FR" dirty="0" smtClean="0"/>
              <a:t>marché</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1" name="TextBox 10"/>
          <p:cNvSpPr txBox="1"/>
          <p:nvPr/>
        </p:nvSpPr>
        <p:spPr>
          <a:xfrm>
            <a:off x="5864099" y="5619504"/>
            <a:ext cx="2520280" cy="369332"/>
          </a:xfrm>
          <a:prstGeom prst="rect">
            <a:avLst/>
          </a:prstGeom>
          <a:noFill/>
        </p:spPr>
        <p:txBody>
          <a:bodyPr wrap="square" rtlCol="0">
            <a:spAutoFit/>
          </a:bodyPr>
          <a:lstStyle/>
          <a:p>
            <a:r>
              <a:rPr lang="fr-FR" dirty="0" smtClean="0"/>
              <a:t>Source : EUROSTAF [3]. </a:t>
            </a:r>
            <a:endParaRPr lang="fr-FR" dirty="0"/>
          </a:p>
        </p:txBody>
      </p:sp>
    </p:spTree>
    <p:extLst>
      <p:ext uri="{BB962C8B-B14F-4D97-AF65-F5344CB8AC3E}">
        <p14:creationId xmlns:p14="http://schemas.microsoft.com/office/powerpoint/2010/main" val="2923841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b="1" dirty="0" smtClean="0">
                <a:solidFill>
                  <a:schemeClr val="accent6">
                    <a:lumMod val="75000"/>
                  </a:schemeClr>
                </a:solidFill>
              </a:rPr>
              <a:t>Présentation de l’entreprise </a:t>
            </a:r>
          </a:p>
          <a:p>
            <a:pPr marL="514350" indent="-514350">
              <a:buFont typeface="+mj-lt"/>
              <a:buAutoNum type="arabicPeriod"/>
            </a:pPr>
            <a:r>
              <a:rPr lang="fr-FR" sz="2400" dirty="0" smtClean="0">
                <a:hlinkClick r:id="rId2" action="ppaction://hlinksldjump"/>
              </a:rPr>
              <a:t>Diagnostic externe </a:t>
            </a:r>
            <a:endParaRPr lang="fr-FR" sz="2400" dirty="0" smtClean="0"/>
          </a:p>
          <a:p>
            <a:pPr marL="914400" lvl="1" indent="-514350">
              <a:buFont typeface="+mj-lt"/>
              <a:buAutoNum type="alphaLcParenR"/>
            </a:pPr>
            <a:r>
              <a:rPr lang="fr-FR" sz="2000" dirty="0" smtClean="0">
                <a:hlinkClick r:id="rId2" action="ppaction://hlinksldjump"/>
              </a:rPr>
              <a:t>Segmentation du marché </a:t>
            </a:r>
            <a:endParaRPr lang="fr-FR" sz="2000" dirty="0" smtClean="0"/>
          </a:p>
          <a:p>
            <a:pPr marL="914400" lvl="1" indent="-514350">
              <a:buFont typeface="+mj-lt"/>
              <a:buAutoNum type="alphaLcParenR"/>
            </a:pPr>
            <a:r>
              <a:rPr lang="fr-FR" sz="2000" dirty="0" smtClean="0">
                <a:hlinkClick r:id="rId3" action="ppaction://hlinksldjump"/>
              </a:rPr>
              <a:t>Dynamique du secteur </a:t>
            </a:r>
            <a:endParaRPr lang="fr-FR" sz="2000" dirty="0" smtClean="0"/>
          </a:p>
          <a:p>
            <a:pPr marL="914400" lvl="1" indent="-514350">
              <a:buFont typeface="+mj-lt"/>
              <a:buAutoNum type="alphaLcParenR"/>
            </a:pPr>
            <a:r>
              <a:rPr lang="fr-FR" sz="2000" dirty="0" smtClean="0">
                <a:hlinkClick r:id="rId4" action="ppaction://hlinksldjump"/>
              </a:rPr>
              <a:t>Les facteur clés de succès </a:t>
            </a:r>
            <a:endParaRPr lang="fr-FR" sz="2000" dirty="0" smtClean="0"/>
          </a:p>
          <a:p>
            <a:pPr marL="914400" lvl="1" indent="-514350">
              <a:buFont typeface="+mj-lt"/>
              <a:buAutoNum type="alphaLcParenR"/>
            </a:pPr>
            <a:r>
              <a:rPr lang="fr-FR" sz="2000" dirty="0" smtClean="0">
                <a:hlinkClick r:id="rId5" action="ppaction://hlinksldjump"/>
              </a:rPr>
              <a:t>Perspectives du marché </a:t>
            </a:r>
            <a:endParaRPr lang="fr-FR" sz="2000" dirty="0" smtClean="0"/>
          </a:p>
          <a:p>
            <a:pPr marL="914400" lvl="1" indent="-514350">
              <a:buFont typeface="+mj-lt"/>
              <a:buAutoNum type="alphaLcParenR"/>
            </a:pPr>
            <a:r>
              <a:rPr lang="fr-FR" sz="2000" dirty="0">
                <a:solidFill>
                  <a:schemeClr val="accent6">
                    <a:lumMod val="75000"/>
                  </a:schemeClr>
                </a:solidFill>
              </a:rPr>
              <a:t>Positionnement sur le marché </a:t>
            </a:r>
            <a:endParaRPr lang="fr-FR" sz="2000" dirty="0" smtClean="0"/>
          </a:p>
          <a:p>
            <a:pPr marL="514350" indent="-514350">
              <a:buFont typeface="+mj-lt"/>
              <a:buAutoNum type="arabicPeriod"/>
            </a:pPr>
            <a:r>
              <a:rPr lang="fr-FR" sz="2400" dirty="0" smtClean="0">
                <a:hlinkClick r:id="rId6" action="ppaction://hlinksldjump"/>
              </a:rPr>
              <a:t>Diagnostic interne </a:t>
            </a:r>
            <a:endParaRPr lang="fr-FR" sz="2400" dirty="0" smtClean="0"/>
          </a:p>
          <a:p>
            <a:pPr marL="914400" lvl="1" indent="-514350">
              <a:buFont typeface="+mj-lt"/>
              <a:buAutoNum type="alphaLcParenR"/>
            </a:pPr>
            <a:r>
              <a:rPr lang="fr-FR" sz="2000" dirty="0" smtClean="0">
                <a:hlinkClick r:id="rId7" action="ppaction://hlinksldjump"/>
              </a:rPr>
              <a:t>Organisation </a:t>
            </a:r>
            <a:endParaRPr lang="fr-FR" sz="2000" dirty="0" smtClean="0"/>
          </a:p>
          <a:p>
            <a:pPr marL="914400" lvl="1" indent="-514350">
              <a:buFont typeface="+mj-lt"/>
              <a:buAutoNum type="alphaLcParenR"/>
            </a:pPr>
            <a:r>
              <a:rPr lang="fr-FR" sz="2000" dirty="0" smtClean="0">
                <a:hlinkClick r:id="rId8" action="ppaction://hlinksldjump"/>
              </a:rPr>
              <a:t>Avantage concurrentiel </a:t>
            </a:r>
            <a:endParaRPr lang="fr-FR" sz="2000" dirty="0" smtClean="0"/>
          </a:p>
          <a:p>
            <a:pPr marL="914400" lvl="1" indent="-514350">
              <a:buFont typeface="+mj-lt"/>
              <a:buAutoNum type="alphaLcParenR"/>
            </a:pPr>
            <a:r>
              <a:rPr lang="fr-FR" sz="2000" dirty="0" smtClean="0">
                <a:hlinkClick r:id="rId9" action="ppaction://hlinksldjump"/>
              </a:rPr>
              <a:t>Potentiel financier </a:t>
            </a:r>
            <a:endParaRPr lang="fr-FR" sz="2000" dirty="0" smtClean="0"/>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hlinkClick r:id="rId11" action="ppaction://hlinksldjump"/>
              </a:rPr>
              <a:t>Synthèse SWOT</a:t>
            </a:r>
            <a:endParaRPr lang="fr-FR" sz="2400" dirty="0" smtClean="0"/>
          </a:p>
          <a:p>
            <a:pPr marL="514350" indent="-514350">
              <a:buFont typeface="+mj-lt"/>
              <a:buAutoNum type="arabicPeriod"/>
            </a:pPr>
            <a:r>
              <a:rPr lang="fr-FR" sz="2400" dirty="0" smtClean="0">
                <a:hlinkClick r:id="rId12"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19</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3" action="ppaction://hlinksldjump"/>
              </a:rPr>
              <a:t>Sommaire</a:t>
            </a:r>
            <a:endParaRPr lang="fr-FR" dirty="0" smtClean="0"/>
          </a:p>
          <a:p>
            <a:pPr algn="l"/>
            <a:endParaRPr lang="fr-FR" dirty="0" smtClean="0"/>
          </a:p>
          <a:p>
            <a:pPr algn="l"/>
            <a:r>
              <a:rPr lang="fr-FR" dirty="0" smtClean="0">
                <a:hlinkClick r:id="rId12" action="ppaction://hlinksldjump"/>
              </a:rPr>
              <a:t>Bibliographie</a:t>
            </a:r>
            <a:endParaRPr lang="fr-FR" dirty="0"/>
          </a:p>
        </p:txBody>
      </p:sp>
    </p:spTree>
    <p:extLst>
      <p:ext uri="{BB962C8B-B14F-4D97-AF65-F5344CB8AC3E}">
        <p14:creationId xmlns:p14="http://schemas.microsoft.com/office/powerpoint/2010/main" val="361743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hlinkClick r:id="rId3" action="ppaction://hlinksldjump"/>
              </a:rPr>
              <a:t>Diagnostic externe </a:t>
            </a:r>
            <a:endParaRPr lang="fr-FR" sz="2400" dirty="0" smtClean="0"/>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hlinkClick r:id="rId5" action="ppaction://hlinksldjump"/>
              </a:rPr>
              <a:t>Les facteur clés de succès </a:t>
            </a:r>
            <a:endParaRPr lang="fr-FR" sz="2000" dirty="0" smtClean="0"/>
          </a:p>
          <a:p>
            <a:pPr marL="914400" lvl="1" indent="-514350">
              <a:buFont typeface="+mj-lt"/>
              <a:buAutoNum type="alphaLcParenR"/>
            </a:pPr>
            <a:r>
              <a:rPr lang="fr-FR" sz="2000" dirty="0" smtClean="0">
                <a:hlinkClick r:id="rId6" action="ppaction://hlinksldjump"/>
              </a:rPr>
              <a:t>Perspectives du marché </a:t>
            </a:r>
            <a:endParaRPr lang="fr-FR" sz="2000" dirty="0" smtClean="0"/>
          </a:p>
          <a:p>
            <a:pPr marL="914400" lvl="1" indent="-514350">
              <a:buFont typeface="+mj-lt"/>
              <a:buAutoNum type="alphaLcParenR"/>
            </a:pPr>
            <a:r>
              <a:rPr lang="fr-FR" sz="2000" dirty="0">
                <a:hlinkClick r:id="rId7" action="ppaction://hlinksldjump"/>
              </a:rPr>
              <a:t>Positionnement sur le marché </a:t>
            </a:r>
            <a:endParaRPr lang="fr-FR" sz="2000" dirty="0" smtClean="0"/>
          </a:p>
          <a:p>
            <a:pPr marL="514350" indent="-514350">
              <a:buFont typeface="+mj-lt"/>
              <a:buAutoNum type="arabicPeriod"/>
            </a:pPr>
            <a:r>
              <a:rPr lang="fr-FR" sz="2400" dirty="0" smtClean="0">
                <a:hlinkClick r:id="rId8" action="ppaction://hlinksldjump"/>
              </a:rPr>
              <a:t>Diagnostic interne </a:t>
            </a:r>
            <a:endParaRPr lang="fr-FR" sz="2400" dirty="0" smtClean="0"/>
          </a:p>
          <a:p>
            <a:pPr marL="914400" lvl="1" indent="-514350">
              <a:buFont typeface="+mj-lt"/>
              <a:buAutoNum type="alphaLcParenR"/>
            </a:pPr>
            <a:r>
              <a:rPr lang="fr-FR" sz="2000" dirty="0" smtClean="0">
                <a:hlinkClick r:id="rId8" action="ppaction://hlinksldjump"/>
              </a:rPr>
              <a:t>Organisation </a:t>
            </a:r>
            <a:endParaRPr lang="fr-FR" sz="2000" dirty="0" smtClean="0"/>
          </a:p>
          <a:p>
            <a:pPr marL="914400" lvl="1" indent="-514350">
              <a:buFont typeface="+mj-lt"/>
              <a:buAutoNum type="alphaLcParenR"/>
            </a:pPr>
            <a:r>
              <a:rPr lang="fr-FR" sz="2000" dirty="0" smtClean="0">
                <a:hlinkClick r:id="rId9" action="ppaction://hlinksldjump"/>
              </a:rPr>
              <a:t>Avantage concurrentiel </a:t>
            </a:r>
            <a:endParaRPr lang="fr-FR" sz="2000" dirty="0" smtClean="0"/>
          </a:p>
          <a:p>
            <a:pPr marL="914400" lvl="1" indent="-514350">
              <a:buFont typeface="+mj-lt"/>
              <a:buAutoNum type="alphaLcParenR"/>
            </a:pPr>
            <a:r>
              <a:rPr lang="fr-FR" sz="2000" dirty="0" smtClean="0">
                <a:hlinkClick r:id="rId10" action="ppaction://hlinksldjump"/>
              </a:rPr>
              <a:t>Potentiel financier </a:t>
            </a:r>
            <a:endParaRPr lang="fr-FR" sz="2000" dirty="0" smtClean="0"/>
          </a:p>
          <a:p>
            <a:pPr marL="914400" lvl="1" indent="-514350">
              <a:buFont typeface="+mj-lt"/>
              <a:buAutoNum type="alphaLcParenR"/>
            </a:pPr>
            <a:r>
              <a:rPr lang="fr-FR" sz="2000" dirty="0" smtClean="0">
                <a:hlinkClick r:id="rId11" action="ppaction://hlinksldjump"/>
              </a:rPr>
              <a:t>Fusions, acquisitions et  alliances</a:t>
            </a:r>
            <a:endParaRPr lang="fr-FR" sz="2000" dirty="0" smtClean="0"/>
          </a:p>
          <a:p>
            <a:pPr marL="514350" indent="-514350">
              <a:buFont typeface="+mj-lt"/>
              <a:buAutoNum type="arabicPeriod"/>
            </a:pPr>
            <a:r>
              <a:rPr lang="fr-FR" sz="2400" dirty="0" smtClean="0">
                <a:hlinkClick r:id="rId12" action="ppaction://hlinksldjump"/>
              </a:rPr>
              <a:t>Synthèse SWOT</a:t>
            </a:r>
            <a:endParaRPr lang="fr-FR" sz="2400" dirty="0" smtClean="0"/>
          </a:p>
          <a:p>
            <a:pPr marL="514350" indent="-514350">
              <a:buFont typeface="+mj-lt"/>
              <a:buAutoNum type="arabicPeriod"/>
            </a:pPr>
            <a:r>
              <a:rPr lang="fr-FR" sz="2400" dirty="0" smtClean="0">
                <a:hlinkClick r:id="rId13"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2</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4" action="ppaction://hlinksldjump"/>
              </a:rPr>
              <a:t>Sommaire</a:t>
            </a:r>
            <a:endParaRPr lang="fr-FR" dirty="0" smtClean="0"/>
          </a:p>
          <a:p>
            <a:pPr algn="l"/>
            <a:endParaRPr lang="fr-FR" dirty="0" smtClean="0"/>
          </a:p>
          <a:p>
            <a:pPr algn="l"/>
            <a:r>
              <a:rPr lang="fr-FR" dirty="0" smtClean="0">
                <a:hlinkClick r:id="rId13" action="ppaction://hlinksldjump"/>
              </a:rPr>
              <a:t>Bibliographie</a:t>
            </a:r>
            <a:endParaRPr lang="fr-FR" dirty="0"/>
          </a:p>
        </p:txBody>
      </p:sp>
    </p:spTree>
    <p:extLst>
      <p:ext uri="{BB962C8B-B14F-4D97-AF65-F5344CB8AC3E}">
        <p14:creationId xmlns:p14="http://schemas.microsoft.com/office/powerpoint/2010/main" val="318812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30750" b="7897"/>
          <a:stretch/>
        </p:blipFill>
        <p:spPr>
          <a:xfrm>
            <a:off x="2483768" y="1681945"/>
            <a:ext cx="6552728" cy="3979303"/>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20</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2995820" cy="369332"/>
          </a:xfrm>
          <a:prstGeom prst="rect">
            <a:avLst/>
          </a:prstGeom>
        </p:spPr>
        <p:txBody>
          <a:bodyPr wrap="none">
            <a:spAutoFit/>
          </a:bodyPr>
          <a:lstStyle/>
          <a:p>
            <a:r>
              <a:rPr lang="fr-FR" dirty="0" smtClean="0"/>
              <a:t>Positionnement sur le marché</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2" name="TextBox 11"/>
          <p:cNvSpPr txBox="1"/>
          <p:nvPr/>
        </p:nvSpPr>
        <p:spPr>
          <a:xfrm>
            <a:off x="6012160" y="5805264"/>
            <a:ext cx="2520280" cy="369332"/>
          </a:xfrm>
          <a:prstGeom prst="rect">
            <a:avLst/>
          </a:prstGeom>
          <a:noFill/>
        </p:spPr>
        <p:txBody>
          <a:bodyPr wrap="square" rtlCol="0">
            <a:spAutoFit/>
          </a:bodyPr>
          <a:lstStyle/>
          <a:p>
            <a:r>
              <a:rPr lang="fr-FR" dirty="0" smtClean="0"/>
              <a:t>Source : BNP Paribas [6]. </a:t>
            </a:r>
            <a:endParaRPr lang="fr-FR" dirty="0"/>
          </a:p>
        </p:txBody>
      </p:sp>
      <p:cxnSp>
        <p:nvCxnSpPr>
          <p:cNvPr id="13" name="Straight Arrow Connector 12"/>
          <p:cNvCxnSpPr/>
          <p:nvPr/>
        </p:nvCxnSpPr>
        <p:spPr>
          <a:xfrm>
            <a:off x="5364088" y="1402179"/>
            <a:ext cx="1005830" cy="11627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Content Placeholder 8"/>
          <p:cNvPicPr>
            <a:picLocks noChangeAspect="1"/>
          </p:cNvPicPr>
          <p:nvPr/>
        </p:nvPicPr>
        <p:blipFill rotWithShape="1">
          <a:blip r:embed="rId3">
            <a:extLst>
              <a:ext uri="{28A0092B-C50C-407E-A947-70E740481C1C}">
                <a14:useLocalDpi xmlns:a14="http://schemas.microsoft.com/office/drawing/2010/main" val="0"/>
              </a:ext>
            </a:extLst>
          </a:blip>
          <a:srcRect r="71000" b="19395"/>
          <a:stretch/>
        </p:blipFill>
        <p:spPr>
          <a:xfrm>
            <a:off x="97160" y="1984383"/>
            <a:ext cx="2386608" cy="3028793"/>
          </a:xfrm>
          <a:prstGeom prst="rect">
            <a:avLst/>
          </a:prstGeom>
        </p:spPr>
      </p:pic>
    </p:spTree>
    <p:extLst>
      <p:ext uri="{BB962C8B-B14F-4D97-AF65-F5344CB8AC3E}">
        <p14:creationId xmlns:p14="http://schemas.microsoft.com/office/powerpoint/2010/main" val="3758416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21</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995820" cy="369332"/>
          </a:xfrm>
          <a:prstGeom prst="rect">
            <a:avLst/>
          </a:prstGeom>
        </p:spPr>
        <p:txBody>
          <a:bodyPr wrap="none">
            <a:spAutoFit/>
          </a:bodyPr>
          <a:lstStyle/>
          <a:p>
            <a:r>
              <a:rPr lang="fr-FR" dirty="0" smtClean="0"/>
              <a:t>Positionnement sur le marché</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pic>
        <p:nvPicPr>
          <p:cNvPr id="13" name="Content Placeholder 1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0171" y="1556792"/>
            <a:ext cx="8684028" cy="3972835"/>
          </a:xfrm>
        </p:spPr>
      </p:pic>
      <p:sp>
        <p:nvSpPr>
          <p:cNvPr id="14" name="TextBox 13"/>
          <p:cNvSpPr txBox="1"/>
          <p:nvPr/>
        </p:nvSpPr>
        <p:spPr>
          <a:xfrm>
            <a:off x="6012160" y="5805264"/>
            <a:ext cx="2520280" cy="369332"/>
          </a:xfrm>
          <a:prstGeom prst="rect">
            <a:avLst/>
          </a:prstGeom>
          <a:noFill/>
        </p:spPr>
        <p:txBody>
          <a:bodyPr wrap="square" rtlCol="0">
            <a:spAutoFit/>
          </a:bodyPr>
          <a:lstStyle/>
          <a:p>
            <a:r>
              <a:rPr lang="fr-FR" dirty="0" smtClean="0"/>
              <a:t>Source : BNP Paribas [6]. </a:t>
            </a:r>
            <a:endParaRPr lang="fr-FR" dirty="0"/>
          </a:p>
        </p:txBody>
      </p:sp>
      <p:cxnSp>
        <p:nvCxnSpPr>
          <p:cNvPr id="15" name="Straight Arrow Connector 14"/>
          <p:cNvCxnSpPr/>
          <p:nvPr/>
        </p:nvCxnSpPr>
        <p:spPr>
          <a:xfrm flipV="1">
            <a:off x="4427984" y="4581128"/>
            <a:ext cx="216024" cy="4320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58781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2776"/>
            <a:ext cx="8229600" cy="3942135"/>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22</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2995820" cy="369332"/>
          </a:xfrm>
          <a:prstGeom prst="rect">
            <a:avLst/>
          </a:prstGeom>
        </p:spPr>
        <p:txBody>
          <a:bodyPr wrap="none">
            <a:spAutoFit/>
          </a:bodyPr>
          <a:lstStyle/>
          <a:p>
            <a:r>
              <a:rPr lang="fr-FR" dirty="0" smtClean="0"/>
              <a:t>Positionnement sur le marché</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1" name="TextBox 10"/>
          <p:cNvSpPr txBox="1"/>
          <p:nvPr/>
        </p:nvSpPr>
        <p:spPr>
          <a:xfrm>
            <a:off x="6012160" y="5805264"/>
            <a:ext cx="2520280" cy="369332"/>
          </a:xfrm>
          <a:prstGeom prst="rect">
            <a:avLst/>
          </a:prstGeom>
          <a:noFill/>
        </p:spPr>
        <p:txBody>
          <a:bodyPr wrap="square" rtlCol="0">
            <a:spAutoFit/>
          </a:bodyPr>
          <a:lstStyle/>
          <a:p>
            <a:r>
              <a:rPr lang="fr-FR" dirty="0" smtClean="0"/>
              <a:t>Source : BNP Paribas [6]. </a:t>
            </a:r>
            <a:endParaRPr lang="fr-FR" dirty="0"/>
          </a:p>
        </p:txBody>
      </p:sp>
      <p:cxnSp>
        <p:nvCxnSpPr>
          <p:cNvPr id="12" name="Straight Arrow Connector 11"/>
          <p:cNvCxnSpPr/>
          <p:nvPr/>
        </p:nvCxnSpPr>
        <p:spPr>
          <a:xfrm flipH="1" flipV="1">
            <a:off x="5148064" y="4149081"/>
            <a:ext cx="144016" cy="2880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22294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769578"/>
            <a:ext cx="6908487" cy="4944809"/>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23</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2995820" cy="369332"/>
          </a:xfrm>
          <a:prstGeom prst="rect">
            <a:avLst/>
          </a:prstGeom>
        </p:spPr>
        <p:txBody>
          <a:bodyPr wrap="none">
            <a:spAutoFit/>
          </a:bodyPr>
          <a:lstStyle/>
          <a:p>
            <a:r>
              <a:rPr lang="fr-FR" dirty="0" smtClean="0"/>
              <a:t>Positionnement sur le marché</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1" name="TextBox 10"/>
          <p:cNvSpPr txBox="1"/>
          <p:nvPr/>
        </p:nvSpPr>
        <p:spPr>
          <a:xfrm>
            <a:off x="6012160" y="5805264"/>
            <a:ext cx="2520280" cy="369332"/>
          </a:xfrm>
          <a:prstGeom prst="rect">
            <a:avLst/>
          </a:prstGeom>
          <a:noFill/>
        </p:spPr>
        <p:txBody>
          <a:bodyPr wrap="square" rtlCol="0">
            <a:spAutoFit/>
          </a:bodyPr>
          <a:lstStyle/>
          <a:p>
            <a:r>
              <a:rPr lang="fr-FR" dirty="0" smtClean="0"/>
              <a:t>Source : EUROSTAF [3]. </a:t>
            </a:r>
            <a:endParaRPr lang="fr-FR" dirty="0"/>
          </a:p>
        </p:txBody>
      </p:sp>
    </p:spTree>
    <p:extLst>
      <p:ext uri="{BB962C8B-B14F-4D97-AF65-F5344CB8AC3E}">
        <p14:creationId xmlns:p14="http://schemas.microsoft.com/office/powerpoint/2010/main" val="429377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hlinkClick r:id="rId3" action="ppaction://hlinksldjump"/>
              </a:rPr>
              <a:t>Diagnostic externe </a:t>
            </a:r>
            <a:endParaRPr lang="fr-FR" sz="2400" dirty="0" smtClean="0"/>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hlinkClick r:id="rId5" action="ppaction://hlinksldjump"/>
              </a:rPr>
              <a:t>Les facteur clés de succès </a:t>
            </a:r>
            <a:endParaRPr lang="fr-FR" sz="2000" dirty="0" smtClean="0"/>
          </a:p>
          <a:p>
            <a:pPr marL="914400" lvl="1" indent="-514350">
              <a:buFont typeface="+mj-lt"/>
              <a:buAutoNum type="alphaLcParenR"/>
            </a:pPr>
            <a:r>
              <a:rPr lang="fr-FR" sz="2000" dirty="0" smtClean="0">
                <a:hlinkClick r:id="rId6" action="ppaction://hlinksldjump"/>
              </a:rPr>
              <a:t>Perspectives du marché </a:t>
            </a:r>
            <a:endParaRPr lang="fr-FR" sz="2000" dirty="0" smtClean="0"/>
          </a:p>
          <a:p>
            <a:pPr marL="914400" lvl="1" indent="-514350">
              <a:buFont typeface="+mj-lt"/>
              <a:buAutoNum type="alphaLcParenR"/>
            </a:pPr>
            <a:r>
              <a:rPr lang="fr-FR" sz="2000" dirty="0">
                <a:hlinkClick r:id="rId7" action="ppaction://hlinksldjump"/>
              </a:rPr>
              <a:t>Positionnement sur le marché </a:t>
            </a:r>
            <a:endParaRPr lang="fr-FR" sz="2000" dirty="0" smtClean="0"/>
          </a:p>
          <a:p>
            <a:pPr marL="514350" indent="-514350">
              <a:buFont typeface="+mj-lt"/>
              <a:buAutoNum type="arabicPeriod"/>
            </a:pPr>
            <a:r>
              <a:rPr lang="fr-FR" sz="2400" dirty="0" smtClean="0">
                <a:solidFill>
                  <a:schemeClr val="accent6">
                    <a:lumMod val="75000"/>
                  </a:schemeClr>
                </a:solidFill>
              </a:rPr>
              <a:t>Diagnostic interne </a:t>
            </a:r>
          </a:p>
          <a:p>
            <a:pPr marL="914400" lvl="1" indent="-514350">
              <a:buFont typeface="+mj-lt"/>
              <a:buAutoNum type="alphaLcParenR"/>
            </a:pPr>
            <a:r>
              <a:rPr lang="fr-FR" sz="2000" dirty="0" smtClean="0">
                <a:solidFill>
                  <a:schemeClr val="accent6">
                    <a:lumMod val="75000"/>
                  </a:schemeClr>
                </a:solidFill>
              </a:rPr>
              <a:t>Organisation </a:t>
            </a:r>
          </a:p>
          <a:p>
            <a:pPr marL="914400" lvl="1" indent="-514350">
              <a:buFont typeface="+mj-lt"/>
              <a:buAutoNum type="alphaLcParenR"/>
            </a:pPr>
            <a:r>
              <a:rPr lang="fr-FR" sz="2000" dirty="0" smtClean="0">
                <a:hlinkClick r:id="rId8" action="ppaction://hlinksldjump"/>
              </a:rPr>
              <a:t>Avantage concurrentiel </a:t>
            </a:r>
            <a:endParaRPr lang="fr-FR" sz="2000" dirty="0" smtClean="0"/>
          </a:p>
          <a:p>
            <a:pPr marL="914400" lvl="1" indent="-514350">
              <a:buFont typeface="+mj-lt"/>
              <a:buAutoNum type="alphaLcParenR"/>
            </a:pPr>
            <a:r>
              <a:rPr lang="fr-FR" sz="2000" dirty="0" smtClean="0">
                <a:hlinkClick r:id="rId7" action="ppaction://hlinksldjump"/>
              </a:rPr>
              <a:t>Potentiel financier </a:t>
            </a:r>
            <a:endParaRPr lang="fr-FR" sz="2000" dirty="0" smtClean="0"/>
          </a:p>
          <a:p>
            <a:pPr marL="914400" lvl="1" indent="-514350">
              <a:buFont typeface="+mj-lt"/>
              <a:buAutoNum type="alphaLcParenR"/>
            </a:pPr>
            <a:r>
              <a:rPr lang="fr-FR" sz="2000" dirty="0" smtClean="0">
                <a:hlinkClick r:id="rId9" action="ppaction://hlinksldjump"/>
              </a:rPr>
              <a:t>Fusions, acquisitions et  alliances</a:t>
            </a:r>
            <a:endParaRPr lang="fr-FR" sz="2000" dirty="0" smtClean="0"/>
          </a:p>
          <a:p>
            <a:pPr marL="514350" indent="-514350">
              <a:buFont typeface="+mj-lt"/>
              <a:buAutoNum type="arabicPeriod"/>
            </a:pPr>
            <a:r>
              <a:rPr lang="fr-FR" sz="2400" dirty="0" smtClean="0">
                <a:hlinkClick r:id="rId10" action="ppaction://hlinksldjump"/>
              </a:rPr>
              <a:t>Synthèse SWOT</a:t>
            </a:r>
            <a:endParaRPr lang="fr-FR" sz="2400" dirty="0" smtClean="0"/>
          </a:p>
          <a:p>
            <a:pPr marL="514350" indent="-514350">
              <a:buFont typeface="+mj-lt"/>
              <a:buAutoNum type="arabicPeriod"/>
            </a:pPr>
            <a:r>
              <a:rPr lang="fr-FR" sz="2400" dirty="0" smtClean="0">
                <a:hlinkClick r:id="rId11"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24</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2" action="ppaction://hlinksldjump"/>
              </a:rPr>
              <a:t>Sommaire</a:t>
            </a:r>
            <a:endParaRPr lang="fr-FR" dirty="0" smtClean="0"/>
          </a:p>
          <a:p>
            <a:pPr algn="l"/>
            <a:endParaRPr lang="fr-FR" dirty="0" smtClean="0"/>
          </a:p>
          <a:p>
            <a:pPr algn="l"/>
            <a:r>
              <a:rPr lang="fr-FR" dirty="0" smtClean="0">
                <a:hlinkClick r:id="rId11" action="ppaction://hlinksldjump"/>
              </a:rPr>
              <a:t>Bibliographie</a:t>
            </a:r>
            <a:endParaRPr lang="fr-FR" dirty="0"/>
          </a:p>
        </p:txBody>
      </p:sp>
    </p:spTree>
    <p:extLst>
      <p:ext uri="{BB962C8B-B14F-4D97-AF65-F5344CB8AC3E}">
        <p14:creationId xmlns:p14="http://schemas.microsoft.com/office/powerpoint/2010/main" val="925250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3" y="620688"/>
            <a:ext cx="5544617" cy="5195006"/>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25</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1375761" cy="369332"/>
          </a:xfrm>
          <a:prstGeom prst="rect">
            <a:avLst/>
          </a:prstGeom>
        </p:spPr>
        <p:txBody>
          <a:bodyPr wrap="none">
            <a:spAutoFit/>
          </a:bodyPr>
          <a:lstStyle/>
          <a:p>
            <a:r>
              <a:rPr lang="fr-FR" dirty="0" smtClean="0"/>
              <a:t>Organisation</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1" name="TextBox 10"/>
          <p:cNvSpPr txBox="1"/>
          <p:nvPr/>
        </p:nvSpPr>
        <p:spPr>
          <a:xfrm>
            <a:off x="2254052" y="5966295"/>
            <a:ext cx="4032448" cy="369332"/>
          </a:xfrm>
          <a:prstGeom prst="rect">
            <a:avLst/>
          </a:prstGeom>
          <a:noFill/>
        </p:spPr>
        <p:txBody>
          <a:bodyPr wrap="square" rtlCol="0">
            <a:spAutoFit/>
          </a:bodyPr>
          <a:lstStyle/>
          <a:p>
            <a:r>
              <a:rPr lang="fr-FR" dirty="0" smtClean="0"/>
              <a:t>Source : </a:t>
            </a:r>
            <a:r>
              <a:rPr lang="fr-FR" b="1" dirty="0"/>
              <a:t>Atos document de </a:t>
            </a:r>
            <a:r>
              <a:rPr lang="fr-FR" b="1" dirty="0" smtClean="0"/>
              <a:t>référence </a:t>
            </a:r>
            <a:r>
              <a:rPr lang="fr-FR" dirty="0" smtClean="0"/>
              <a:t>[1]. </a:t>
            </a:r>
            <a:endParaRPr lang="fr-FR" dirty="0"/>
          </a:p>
        </p:txBody>
      </p:sp>
      <p:sp>
        <p:nvSpPr>
          <p:cNvPr id="3" name="ZoneTexte 2"/>
          <p:cNvSpPr txBox="1"/>
          <p:nvPr/>
        </p:nvSpPr>
        <p:spPr>
          <a:xfrm>
            <a:off x="287524" y="2060848"/>
            <a:ext cx="2052228" cy="1754326"/>
          </a:xfrm>
          <a:prstGeom prst="rect">
            <a:avLst/>
          </a:prstGeom>
          <a:noFill/>
        </p:spPr>
        <p:txBody>
          <a:bodyPr wrap="square" rtlCol="0">
            <a:spAutoFit/>
          </a:bodyPr>
          <a:lstStyle/>
          <a:p>
            <a:pPr algn="just"/>
            <a:r>
              <a:rPr lang="fr-FR" dirty="0">
                <a:solidFill>
                  <a:srgbClr val="FF0000"/>
                </a:solidFill>
              </a:rPr>
              <a:t>La société est dirigée par un ancien ministre de l'économie qui a aussi dirigé France Télécom.</a:t>
            </a:r>
          </a:p>
        </p:txBody>
      </p:sp>
    </p:spTree>
    <p:extLst>
      <p:ext uri="{BB962C8B-B14F-4D97-AF65-F5344CB8AC3E}">
        <p14:creationId xmlns:p14="http://schemas.microsoft.com/office/powerpoint/2010/main" val="1004457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hlinkClick r:id="rId3" action="ppaction://hlinksldjump"/>
              </a:rPr>
              <a:t>Diagnostic externe </a:t>
            </a:r>
            <a:endParaRPr lang="fr-FR" sz="2400" dirty="0" smtClean="0"/>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hlinkClick r:id="rId5" action="ppaction://hlinksldjump"/>
              </a:rPr>
              <a:t>Les facteur clés de succès </a:t>
            </a:r>
            <a:endParaRPr lang="fr-FR" sz="2000" dirty="0" smtClean="0"/>
          </a:p>
          <a:p>
            <a:pPr marL="914400" lvl="1" indent="-514350">
              <a:buFont typeface="+mj-lt"/>
              <a:buAutoNum type="alphaLcParenR"/>
            </a:pPr>
            <a:r>
              <a:rPr lang="fr-FR" sz="2000" dirty="0" smtClean="0">
                <a:hlinkClick r:id="rId6" action="ppaction://hlinksldjump"/>
              </a:rPr>
              <a:t>Perspectives du marché </a:t>
            </a:r>
            <a:endParaRPr lang="fr-FR" sz="2000" dirty="0" smtClean="0"/>
          </a:p>
          <a:p>
            <a:pPr marL="914400" lvl="1" indent="-514350">
              <a:buFont typeface="+mj-lt"/>
              <a:buAutoNum type="alphaLcParenR"/>
            </a:pPr>
            <a:r>
              <a:rPr lang="fr-FR" sz="2000" dirty="0">
                <a:hlinkClick r:id="rId7" action="ppaction://hlinksldjump"/>
              </a:rPr>
              <a:t>Positionnement sur le marché </a:t>
            </a:r>
            <a:endParaRPr lang="fr-FR" sz="2000" dirty="0" smtClean="0"/>
          </a:p>
          <a:p>
            <a:pPr marL="514350" indent="-514350">
              <a:buFont typeface="+mj-lt"/>
              <a:buAutoNum type="arabicPeriod"/>
            </a:pPr>
            <a:r>
              <a:rPr lang="fr-FR" sz="2400" dirty="0" smtClean="0">
                <a:solidFill>
                  <a:schemeClr val="accent6">
                    <a:lumMod val="75000"/>
                  </a:schemeClr>
                </a:solidFill>
              </a:rPr>
              <a:t>Diagnostic interne </a:t>
            </a:r>
          </a:p>
          <a:p>
            <a:pPr marL="914400" lvl="1" indent="-514350">
              <a:buFont typeface="+mj-lt"/>
              <a:buAutoNum type="alphaLcParenR"/>
            </a:pPr>
            <a:r>
              <a:rPr lang="fr-FR" sz="2000" dirty="0" smtClean="0">
                <a:hlinkClick r:id="rId8" action="ppaction://hlinksldjump"/>
              </a:rPr>
              <a:t>Organisation </a:t>
            </a:r>
            <a:endParaRPr lang="fr-FR" sz="2000" dirty="0" smtClean="0"/>
          </a:p>
          <a:p>
            <a:pPr marL="914400" lvl="1" indent="-514350">
              <a:buFont typeface="+mj-lt"/>
              <a:buAutoNum type="alphaLcParenR"/>
            </a:pPr>
            <a:r>
              <a:rPr lang="fr-FR" sz="2000" dirty="0" smtClean="0">
                <a:solidFill>
                  <a:schemeClr val="accent6">
                    <a:lumMod val="75000"/>
                  </a:schemeClr>
                </a:solidFill>
              </a:rPr>
              <a:t>Avantage concurrentiel </a:t>
            </a:r>
          </a:p>
          <a:p>
            <a:pPr marL="914400" lvl="1" indent="-514350">
              <a:buFont typeface="+mj-lt"/>
              <a:buAutoNum type="alphaLcParenR"/>
            </a:pPr>
            <a:r>
              <a:rPr lang="fr-FR" sz="2000" dirty="0" smtClean="0">
                <a:hlinkClick r:id="rId7" action="ppaction://hlinksldjump"/>
              </a:rPr>
              <a:t>Potentiel financier </a:t>
            </a:r>
            <a:endParaRPr lang="fr-FR" sz="2000" dirty="0" smtClean="0"/>
          </a:p>
          <a:p>
            <a:pPr marL="914400" lvl="1" indent="-514350">
              <a:buFont typeface="+mj-lt"/>
              <a:buAutoNum type="alphaLcParenR"/>
            </a:pPr>
            <a:r>
              <a:rPr lang="fr-FR" sz="2000" dirty="0" smtClean="0">
                <a:hlinkClick r:id="rId9" action="ppaction://hlinksldjump"/>
              </a:rPr>
              <a:t>Fusions, acquisitions et  alliances</a:t>
            </a:r>
            <a:endParaRPr lang="fr-FR" sz="2000" dirty="0" smtClean="0"/>
          </a:p>
          <a:p>
            <a:pPr marL="514350" indent="-514350">
              <a:buFont typeface="+mj-lt"/>
              <a:buAutoNum type="arabicPeriod"/>
            </a:pPr>
            <a:r>
              <a:rPr lang="fr-FR" sz="2400" dirty="0" smtClean="0">
                <a:hlinkClick r:id="rId10" action="ppaction://hlinksldjump"/>
              </a:rPr>
              <a:t>Synthèse SWOT</a:t>
            </a:r>
            <a:endParaRPr lang="fr-FR" sz="2400" dirty="0" smtClean="0"/>
          </a:p>
          <a:p>
            <a:pPr marL="514350" indent="-514350">
              <a:buFont typeface="+mj-lt"/>
              <a:buAutoNum type="arabicPeriod"/>
            </a:pPr>
            <a:r>
              <a:rPr lang="fr-FR" sz="2400" dirty="0" smtClean="0">
                <a:hlinkClick r:id="rId11"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26</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2" action="ppaction://hlinksldjump"/>
              </a:rPr>
              <a:t>Sommaire</a:t>
            </a:r>
            <a:endParaRPr lang="fr-FR" dirty="0" smtClean="0"/>
          </a:p>
          <a:p>
            <a:pPr algn="l"/>
            <a:endParaRPr lang="fr-FR" dirty="0" smtClean="0"/>
          </a:p>
          <a:p>
            <a:pPr algn="l"/>
            <a:r>
              <a:rPr lang="fr-FR" dirty="0" smtClean="0">
                <a:hlinkClick r:id="rId11" action="ppaction://hlinksldjump"/>
              </a:rPr>
              <a:t>Bibliographie</a:t>
            </a:r>
            <a:endParaRPr lang="fr-FR" dirty="0"/>
          </a:p>
        </p:txBody>
      </p:sp>
    </p:spTree>
    <p:extLst>
      <p:ext uri="{BB962C8B-B14F-4D97-AF65-F5344CB8AC3E}">
        <p14:creationId xmlns:p14="http://schemas.microsoft.com/office/powerpoint/2010/main" val="2534649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sp>
        <p:nvSpPr>
          <p:cNvPr id="3" name="Espace réservé du contenu 2"/>
          <p:cNvSpPr>
            <a:spLocks noGrp="1"/>
          </p:cNvSpPr>
          <p:nvPr>
            <p:ph idx="1"/>
          </p:nvPr>
        </p:nvSpPr>
        <p:spPr/>
        <p:txBody>
          <a:bodyPr>
            <a:normAutofit fontScale="92500" lnSpcReduction="20000"/>
          </a:bodyPr>
          <a:lstStyle/>
          <a:p>
            <a:pPr lvl="0"/>
            <a:r>
              <a:rPr lang="fr-FR" dirty="0"/>
              <a:t>Atos a un avantage dans le </a:t>
            </a:r>
            <a:r>
              <a:rPr lang="fr-FR" dirty="0" smtClean="0"/>
              <a:t>BPO </a:t>
            </a:r>
            <a:r>
              <a:rPr lang="fr-FR" dirty="0"/>
              <a:t>Bancaire</a:t>
            </a:r>
            <a:r>
              <a:rPr lang="fr-FR" dirty="0" smtClean="0"/>
              <a:t> </a:t>
            </a:r>
            <a:r>
              <a:rPr lang="fr-FR" sz="1700" dirty="0" smtClean="0"/>
              <a:t>(</a:t>
            </a:r>
            <a:r>
              <a:rPr lang="fr-FR" sz="1700" dirty="0"/>
              <a:t>Business </a:t>
            </a:r>
            <a:r>
              <a:rPr lang="fr-FR" sz="1700" dirty="0" err="1"/>
              <a:t>Process</a:t>
            </a:r>
            <a:r>
              <a:rPr lang="fr-FR" sz="1700" dirty="0"/>
              <a:t> Outsourcing) </a:t>
            </a:r>
            <a:endParaRPr lang="fr-FR" sz="1700" dirty="0" smtClean="0"/>
          </a:p>
          <a:p>
            <a:pPr lvl="1"/>
            <a:r>
              <a:rPr lang="fr-FR" sz="2600" dirty="0"/>
              <a:t>C’est</a:t>
            </a:r>
            <a:r>
              <a:rPr lang="fr-FR" sz="2600" dirty="0" smtClean="0"/>
              <a:t> </a:t>
            </a:r>
            <a:r>
              <a:rPr lang="fr-FR" sz="2600" dirty="0"/>
              <a:t>une activité d’infogérance pour les banques.</a:t>
            </a:r>
            <a:r>
              <a:rPr lang="fr-FR" dirty="0"/>
              <a:t> </a:t>
            </a:r>
          </a:p>
          <a:p>
            <a:pPr lvl="0"/>
            <a:r>
              <a:rPr lang="fr-FR" dirty="0"/>
              <a:t>Cet avantage provient de sa filiale </a:t>
            </a:r>
            <a:r>
              <a:rPr lang="fr-FR" dirty="0" err="1"/>
              <a:t>Worldline</a:t>
            </a:r>
            <a:r>
              <a:rPr lang="fr-FR" dirty="0"/>
              <a:t> </a:t>
            </a:r>
            <a:endParaRPr lang="fr-FR" dirty="0" smtClean="0"/>
          </a:p>
          <a:p>
            <a:pPr lvl="1"/>
            <a:r>
              <a:rPr lang="fr-FR" sz="2600" dirty="0"/>
              <a:t>(leader mondial des services pour les transactions électroniques).</a:t>
            </a:r>
            <a:r>
              <a:rPr lang="fr-FR" dirty="0"/>
              <a:t> </a:t>
            </a:r>
          </a:p>
          <a:p>
            <a:pPr lvl="0"/>
            <a:r>
              <a:rPr lang="fr-FR" dirty="0"/>
              <a:t>Atos risque de ne pas pouvoir conserver cet  avantage concurrentiel car c’est une spécialité des indiens qui sont en train de pénétrer sur le marché européen et qui sont déjà sur le marché américain </a:t>
            </a:r>
            <a:r>
              <a:rPr lang="fr-FR" b="1" dirty="0"/>
              <a:t>[8</a:t>
            </a:r>
            <a:r>
              <a:rPr lang="fr-FR" b="1" dirty="0" smtClean="0"/>
              <a:t>]</a:t>
            </a:r>
            <a:r>
              <a:rPr lang="fr-FR" dirty="0" smtClean="0"/>
              <a:t>.</a:t>
            </a:r>
            <a:endParaRPr lang="fr-FR" dirty="0"/>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27</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446054" cy="369332"/>
          </a:xfrm>
          <a:prstGeom prst="rect">
            <a:avLst/>
          </a:prstGeom>
        </p:spPr>
        <p:txBody>
          <a:bodyPr wrap="none">
            <a:spAutoFit/>
          </a:bodyPr>
          <a:lstStyle/>
          <a:p>
            <a:r>
              <a:rPr lang="fr-FR" dirty="0" smtClean="0"/>
              <a:t>Avantage concurrentiel</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1363569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hlinkClick r:id="rId3" action="ppaction://hlinksldjump"/>
              </a:rPr>
              <a:t>Diagnostic externe </a:t>
            </a:r>
            <a:endParaRPr lang="fr-FR" sz="2400" dirty="0" smtClean="0"/>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hlinkClick r:id="rId5" action="ppaction://hlinksldjump"/>
              </a:rPr>
              <a:t>Les facteur clés de succès </a:t>
            </a:r>
            <a:endParaRPr lang="fr-FR" sz="2000" dirty="0" smtClean="0"/>
          </a:p>
          <a:p>
            <a:pPr marL="914400" lvl="1" indent="-514350">
              <a:buFont typeface="+mj-lt"/>
              <a:buAutoNum type="alphaLcParenR"/>
            </a:pPr>
            <a:r>
              <a:rPr lang="fr-FR" sz="2000" dirty="0" smtClean="0">
                <a:hlinkClick r:id="rId6" action="ppaction://hlinksldjump"/>
              </a:rPr>
              <a:t>Perspectives du marché </a:t>
            </a:r>
            <a:endParaRPr lang="fr-FR" sz="2000" dirty="0" smtClean="0"/>
          </a:p>
          <a:p>
            <a:pPr marL="914400" lvl="1" indent="-514350">
              <a:buFont typeface="+mj-lt"/>
              <a:buAutoNum type="alphaLcParenR"/>
            </a:pPr>
            <a:r>
              <a:rPr lang="fr-FR" sz="2000" dirty="0">
                <a:hlinkClick r:id="rId7" action="ppaction://hlinksldjump"/>
              </a:rPr>
              <a:t>Positionnement sur le marché </a:t>
            </a:r>
            <a:endParaRPr lang="fr-FR" sz="2000" dirty="0" smtClean="0"/>
          </a:p>
          <a:p>
            <a:pPr marL="514350" indent="-514350">
              <a:buFont typeface="+mj-lt"/>
              <a:buAutoNum type="arabicPeriod"/>
            </a:pPr>
            <a:r>
              <a:rPr lang="fr-FR" sz="2400" dirty="0" smtClean="0">
                <a:solidFill>
                  <a:schemeClr val="accent6">
                    <a:lumMod val="75000"/>
                  </a:schemeClr>
                </a:solidFill>
              </a:rPr>
              <a:t>Diagnostic interne </a:t>
            </a:r>
          </a:p>
          <a:p>
            <a:pPr marL="914400" lvl="1" indent="-514350">
              <a:buFont typeface="+mj-lt"/>
              <a:buAutoNum type="alphaLcParenR"/>
            </a:pPr>
            <a:r>
              <a:rPr lang="fr-FR" sz="2000" dirty="0" smtClean="0">
                <a:hlinkClick r:id="rId8" action="ppaction://hlinksldjump"/>
              </a:rPr>
              <a:t>Organisation </a:t>
            </a:r>
            <a:endParaRPr lang="fr-FR" sz="2000" dirty="0" smtClean="0"/>
          </a:p>
          <a:p>
            <a:pPr marL="914400" lvl="1" indent="-514350">
              <a:buFont typeface="+mj-lt"/>
              <a:buAutoNum type="alphaLcParenR"/>
            </a:pPr>
            <a:r>
              <a:rPr lang="fr-FR" sz="2000" dirty="0" smtClean="0">
                <a:hlinkClick r:id="rId9" action="ppaction://hlinksldjump"/>
              </a:rPr>
              <a:t>Avantage concurrentiel </a:t>
            </a:r>
            <a:endParaRPr lang="fr-FR" sz="2000" dirty="0" smtClean="0"/>
          </a:p>
          <a:p>
            <a:pPr marL="914400" lvl="1" indent="-514350">
              <a:buFont typeface="+mj-lt"/>
              <a:buAutoNum type="alphaLcParenR"/>
            </a:pPr>
            <a:r>
              <a:rPr lang="fr-FR" sz="2000" dirty="0" smtClean="0">
                <a:solidFill>
                  <a:schemeClr val="accent6">
                    <a:lumMod val="75000"/>
                  </a:schemeClr>
                </a:solidFill>
              </a:rPr>
              <a:t>Potentiel financier </a:t>
            </a:r>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hlinkClick r:id="rId11" action="ppaction://hlinksldjump"/>
              </a:rPr>
              <a:t>Synthèse SWOT</a:t>
            </a:r>
            <a:endParaRPr lang="fr-FR" sz="2400" dirty="0" smtClean="0"/>
          </a:p>
          <a:p>
            <a:pPr marL="514350" indent="-514350">
              <a:buFont typeface="+mj-lt"/>
              <a:buAutoNum type="arabicPeriod"/>
            </a:pPr>
            <a:r>
              <a:rPr lang="fr-FR" sz="2400" dirty="0" smtClean="0">
                <a:hlinkClick r:id="rId12"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28</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3" action="ppaction://hlinksldjump"/>
              </a:rPr>
              <a:t>Sommaire</a:t>
            </a:r>
            <a:endParaRPr lang="fr-FR" dirty="0" smtClean="0"/>
          </a:p>
          <a:p>
            <a:pPr algn="l"/>
            <a:endParaRPr lang="fr-FR" dirty="0" smtClean="0"/>
          </a:p>
          <a:p>
            <a:pPr algn="l"/>
            <a:r>
              <a:rPr lang="fr-FR" dirty="0" smtClean="0">
                <a:hlinkClick r:id="rId12" action="ppaction://hlinksldjump"/>
              </a:rPr>
              <a:t>Bibliographie</a:t>
            </a:r>
            <a:endParaRPr lang="fr-FR" dirty="0"/>
          </a:p>
        </p:txBody>
      </p:sp>
    </p:spTree>
    <p:extLst>
      <p:ext uri="{BB962C8B-B14F-4D97-AF65-F5344CB8AC3E}">
        <p14:creationId xmlns:p14="http://schemas.microsoft.com/office/powerpoint/2010/main" val="850666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1" y="689672"/>
            <a:ext cx="5832648" cy="5436492"/>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29</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1905073" cy="369332"/>
          </a:xfrm>
          <a:prstGeom prst="rect">
            <a:avLst/>
          </a:prstGeom>
        </p:spPr>
        <p:txBody>
          <a:bodyPr wrap="none">
            <a:spAutoFit/>
          </a:bodyPr>
          <a:lstStyle/>
          <a:p>
            <a:r>
              <a:rPr lang="fr-FR" dirty="0" smtClean="0"/>
              <a:t>Potentiel financier</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11" name="TextBox 10"/>
          <p:cNvSpPr txBox="1"/>
          <p:nvPr/>
        </p:nvSpPr>
        <p:spPr>
          <a:xfrm>
            <a:off x="2254052" y="6011996"/>
            <a:ext cx="4032448" cy="369332"/>
          </a:xfrm>
          <a:prstGeom prst="rect">
            <a:avLst/>
          </a:prstGeom>
          <a:noFill/>
        </p:spPr>
        <p:txBody>
          <a:bodyPr wrap="square" rtlCol="0">
            <a:spAutoFit/>
          </a:bodyPr>
          <a:lstStyle/>
          <a:p>
            <a:r>
              <a:rPr lang="fr-FR" dirty="0" smtClean="0"/>
              <a:t>Source : </a:t>
            </a:r>
            <a:r>
              <a:rPr lang="fr-FR" b="1" dirty="0"/>
              <a:t>Atos document de </a:t>
            </a:r>
            <a:r>
              <a:rPr lang="fr-FR" b="1" dirty="0" smtClean="0"/>
              <a:t>référence </a:t>
            </a:r>
            <a:r>
              <a:rPr lang="fr-FR" dirty="0" smtClean="0"/>
              <a:t>[1]. </a:t>
            </a:r>
            <a:endParaRPr lang="fr-FR" dirty="0"/>
          </a:p>
        </p:txBody>
      </p:sp>
      <p:sp>
        <p:nvSpPr>
          <p:cNvPr id="12" name="TextBox 11"/>
          <p:cNvSpPr txBox="1"/>
          <p:nvPr/>
        </p:nvSpPr>
        <p:spPr>
          <a:xfrm>
            <a:off x="323528" y="1556792"/>
            <a:ext cx="1188000" cy="738664"/>
          </a:xfrm>
          <a:prstGeom prst="rect">
            <a:avLst/>
          </a:prstGeom>
          <a:noFill/>
        </p:spPr>
        <p:txBody>
          <a:bodyPr wrap="square" rtlCol="0">
            <a:spAutoFit/>
          </a:bodyPr>
          <a:lstStyle/>
          <a:p>
            <a:r>
              <a:rPr lang="fr-FR" sz="1400" dirty="0" smtClean="0">
                <a:solidFill>
                  <a:srgbClr val="FF0000"/>
                </a:solidFill>
              </a:rPr>
              <a:t>Performance par segment de marché </a:t>
            </a:r>
            <a:endParaRPr lang="fr-FR" sz="1400" dirty="0">
              <a:solidFill>
                <a:srgbClr val="FF0000"/>
              </a:solidFill>
            </a:endParaRPr>
          </a:p>
        </p:txBody>
      </p:sp>
      <p:sp>
        <p:nvSpPr>
          <p:cNvPr id="13" name="TextBox 12"/>
          <p:cNvSpPr txBox="1"/>
          <p:nvPr/>
        </p:nvSpPr>
        <p:spPr>
          <a:xfrm>
            <a:off x="323528" y="3942918"/>
            <a:ext cx="1188000" cy="738664"/>
          </a:xfrm>
          <a:prstGeom prst="rect">
            <a:avLst/>
          </a:prstGeom>
          <a:noFill/>
        </p:spPr>
        <p:txBody>
          <a:bodyPr wrap="square" rtlCol="0">
            <a:spAutoFit/>
          </a:bodyPr>
          <a:lstStyle/>
          <a:p>
            <a:r>
              <a:rPr lang="fr-FR" sz="1400" dirty="0" smtClean="0">
                <a:solidFill>
                  <a:srgbClr val="FF0000"/>
                </a:solidFill>
              </a:rPr>
              <a:t>Performance par zone géographique </a:t>
            </a:r>
            <a:endParaRPr lang="fr-FR" sz="1400" dirty="0">
              <a:solidFill>
                <a:srgbClr val="FF0000"/>
              </a:solidFill>
            </a:endParaRPr>
          </a:p>
        </p:txBody>
      </p:sp>
    </p:spTree>
    <p:extLst>
      <p:ext uri="{BB962C8B-B14F-4D97-AF65-F5344CB8AC3E}">
        <p14:creationId xmlns:p14="http://schemas.microsoft.com/office/powerpoint/2010/main" val="1657964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solidFill>
                  <a:schemeClr val="accent6">
                    <a:lumMod val="75000"/>
                  </a:schemeClr>
                </a:solidFill>
              </a:rPr>
              <a:t>Présentation de l’entreprise </a:t>
            </a:r>
          </a:p>
          <a:p>
            <a:pPr marL="514350" indent="-514350">
              <a:buFont typeface="+mj-lt"/>
              <a:buAutoNum type="arabicPeriod"/>
            </a:pPr>
            <a:r>
              <a:rPr lang="fr-FR" sz="2400" dirty="0" smtClean="0">
                <a:hlinkClick r:id="rId2" action="ppaction://hlinksldjump"/>
              </a:rPr>
              <a:t>Diagnostic externe </a:t>
            </a:r>
            <a:endParaRPr lang="fr-FR" sz="2400" dirty="0" smtClean="0"/>
          </a:p>
          <a:p>
            <a:pPr marL="914400" lvl="1" indent="-514350">
              <a:buFont typeface="+mj-lt"/>
              <a:buAutoNum type="alphaLcParenR"/>
            </a:pPr>
            <a:r>
              <a:rPr lang="fr-FR" sz="2000" dirty="0" smtClean="0">
                <a:hlinkClick r:id="rId2" action="ppaction://hlinksldjump"/>
              </a:rPr>
              <a:t>Segmentation du marché </a:t>
            </a:r>
            <a:endParaRPr lang="fr-FR" sz="2000" dirty="0" smtClean="0"/>
          </a:p>
          <a:p>
            <a:pPr marL="914400" lvl="1" indent="-514350">
              <a:buFont typeface="+mj-lt"/>
              <a:buAutoNum type="alphaLcParenR"/>
            </a:pPr>
            <a:r>
              <a:rPr lang="fr-FR" sz="2000" dirty="0" smtClean="0">
                <a:hlinkClick r:id="rId3" action="ppaction://hlinksldjump"/>
              </a:rPr>
              <a:t>Dynamique du secteur </a:t>
            </a:r>
            <a:endParaRPr lang="fr-FR" sz="2000" dirty="0" smtClean="0"/>
          </a:p>
          <a:p>
            <a:pPr marL="914400" lvl="1" indent="-514350">
              <a:buFont typeface="+mj-lt"/>
              <a:buAutoNum type="alphaLcParenR"/>
            </a:pPr>
            <a:r>
              <a:rPr lang="fr-FR" sz="2000" dirty="0" smtClean="0">
                <a:hlinkClick r:id="rId4" action="ppaction://hlinksldjump"/>
              </a:rPr>
              <a:t>Les facteur clés de succès </a:t>
            </a:r>
            <a:endParaRPr lang="fr-FR" sz="2000" dirty="0" smtClean="0"/>
          </a:p>
          <a:p>
            <a:pPr marL="914400" lvl="1" indent="-514350">
              <a:buFont typeface="+mj-lt"/>
              <a:buAutoNum type="alphaLcParenR"/>
            </a:pPr>
            <a:r>
              <a:rPr lang="fr-FR" sz="2000" dirty="0" smtClean="0">
                <a:hlinkClick r:id="rId5" action="ppaction://hlinksldjump"/>
              </a:rPr>
              <a:t>Perspectives du marché </a:t>
            </a:r>
            <a:endParaRPr lang="fr-FR" sz="2000" dirty="0" smtClean="0"/>
          </a:p>
          <a:p>
            <a:pPr marL="914400" lvl="1" indent="-514350">
              <a:buFont typeface="+mj-lt"/>
              <a:buAutoNum type="alphaLcParenR"/>
            </a:pPr>
            <a:r>
              <a:rPr lang="fr-FR" sz="2000" dirty="0">
                <a:hlinkClick r:id="rId6" action="ppaction://hlinksldjump"/>
              </a:rPr>
              <a:t>Positionnement sur le marché </a:t>
            </a:r>
            <a:endParaRPr lang="fr-FR" sz="2000" dirty="0" smtClean="0"/>
          </a:p>
          <a:p>
            <a:pPr marL="514350" indent="-514350">
              <a:buFont typeface="+mj-lt"/>
              <a:buAutoNum type="arabicPeriod"/>
            </a:pPr>
            <a:r>
              <a:rPr lang="fr-FR" sz="2400" dirty="0" smtClean="0">
                <a:hlinkClick r:id="rId7" action="ppaction://hlinksldjump"/>
              </a:rPr>
              <a:t>Diagnostic interne </a:t>
            </a:r>
            <a:endParaRPr lang="fr-FR" sz="2400" dirty="0" smtClean="0"/>
          </a:p>
          <a:p>
            <a:pPr marL="914400" lvl="1" indent="-514350">
              <a:buFont typeface="+mj-lt"/>
              <a:buAutoNum type="alphaLcParenR"/>
            </a:pPr>
            <a:r>
              <a:rPr lang="fr-FR" sz="2000" dirty="0" smtClean="0">
                <a:hlinkClick r:id="rId7" action="ppaction://hlinksldjump"/>
              </a:rPr>
              <a:t>Organisation </a:t>
            </a:r>
            <a:endParaRPr lang="fr-FR" sz="2000" dirty="0" smtClean="0"/>
          </a:p>
          <a:p>
            <a:pPr marL="914400" lvl="1" indent="-514350">
              <a:buFont typeface="+mj-lt"/>
              <a:buAutoNum type="alphaLcParenR"/>
            </a:pPr>
            <a:r>
              <a:rPr lang="fr-FR" sz="2000" dirty="0" smtClean="0">
                <a:hlinkClick r:id="rId8" action="ppaction://hlinksldjump"/>
              </a:rPr>
              <a:t>Avantage concurrentiel </a:t>
            </a:r>
            <a:endParaRPr lang="fr-FR" sz="2000" dirty="0" smtClean="0"/>
          </a:p>
          <a:p>
            <a:pPr marL="914400" lvl="1" indent="-514350">
              <a:buFont typeface="+mj-lt"/>
              <a:buAutoNum type="alphaLcParenR"/>
            </a:pPr>
            <a:r>
              <a:rPr lang="fr-FR" sz="2000" dirty="0" smtClean="0">
                <a:hlinkClick r:id="rId9" action="ppaction://hlinksldjump"/>
              </a:rPr>
              <a:t>Potentiel financier </a:t>
            </a:r>
            <a:endParaRPr lang="fr-FR" sz="2000" dirty="0" smtClean="0"/>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hlinkClick r:id="rId11" action="ppaction://hlinksldjump"/>
              </a:rPr>
              <a:t>Synthèse SWOT</a:t>
            </a:r>
            <a:endParaRPr lang="fr-FR" sz="2400" dirty="0" smtClean="0"/>
          </a:p>
          <a:p>
            <a:pPr marL="514350" indent="-514350">
              <a:buFont typeface="+mj-lt"/>
              <a:buAutoNum type="arabicPeriod"/>
            </a:pPr>
            <a:r>
              <a:rPr lang="fr-FR" sz="2400" dirty="0" smtClean="0">
                <a:hlinkClick r:id="rId12"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3</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3" action="ppaction://hlinksldjump"/>
              </a:rPr>
              <a:t>Sommaire</a:t>
            </a:r>
            <a:endParaRPr lang="fr-FR" dirty="0" smtClean="0"/>
          </a:p>
          <a:p>
            <a:pPr algn="l"/>
            <a:endParaRPr lang="fr-FR" dirty="0" smtClean="0"/>
          </a:p>
          <a:p>
            <a:pPr algn="l"/>
            <a:r>
              <a:rPr lang="fr-FR" dirty="0" smtClean="0">
                <a:hlinkClick r:id="rId12" action="ppaction://hlinksldjump"/>
              </a:rPr>
              <a:t>Bibliographie</a:t>
            </a:r>
            <a:endParaRPr lang="fr-FR" dirty="0"/>
          </a:p>
        </p:txBody>
      </p:sp>
    </p:spTree>
    <p:extLst>
      <p:ext uri="{BB962C8B-B14F-4D97-AF65-F5344CB8AC3E}">
        <p14:creationId xmlns:p14="http://schemas.microsoft.com/office/powerpoint/2010/main" val="3352697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hlinkClick r:id="rId3" action="ppaction://hlinksldjump"/>
              </a:rPr>
              <a:t>Diagnostic externe </a:t>
            </a:r>
            <a:endParaRPr lang="fr-FR" sz="2400" dirty="0" smtClean="0"/>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hlinkClick r:id="rId5" action="ppaction://hlinksldjump"/>
              </a:rPr>
              <a:t>Les facteur clés de succès </a:t>
            </a:r>
            <a:endParaRPr lang="fr-FR" sz="2000" dirty="0" smtClean="0"/>
          </a:p>
          <a:p>
            <a:pPr marL="914400" lvl="1" indent="-514350">
              <a:buFont typeface="+mj-lt"/>
              <a:buAutoNum type="alphaLcParenR"/>
            </a:pPr>
            <a:r>
              <a:rPr lang="fr-FR" sz="2000" dirty="0" smtClean="0">
                <a:hlinkClick r:id="rId6" action="ppaction://hlinksldjump"/>
              </a:rPr>
              <a:t>Perspectives du marché </a:t>
            </a:r>
            <a:endParaRPr lang="fr-FR" sz="2000" dirty="0" smtClean="0"/>
          </a:p>
          <a:p>
            <a:pPr marL="914400" lvl="1" indent="-514350">
              <a:buFont typeface="+mj-lt"/>
              <a:buAutoNum type="alphaLcParenR"/>
            </a:pPr>
            <a:r>
              <a:rPr lang="fr-FR" sz="2000" dirty="0">
                <a:hlinkClick r:id="rId7" action="ppaction://hlinksldjump"/>
              </a:rPr>
              <a:t>Positionnement sur le marché </a:t>
            </a:r>
            <a:endParaRPr lang="fr-FR" sz="2000" dirty="0" smtClean="0"/>
          </a:p>
          <a:p>
            <a:pPr marL="514350" indent="-514350">
              <a:buFont typeface="+mj-lt"/>
              <a:buAutoNum type="arabicPeriod"/>
            </a:pPr>
            <a:r>
              <a:rPr lang="fr-FR" sz="2400" dirty="0" smtClean="0">
                <a:solidFill>
                  <a:schemeClr val="accent6">
                    <a:lumMod val="75000"/>
                  </a:schemeClr>
                </a:solidFill>
              </a:rPr>
              <a:t>Diagnostic interne </a:t>
            </a:r>
          </a:p>
          <a:p>
            <a:pPr marL="914400" lvl="1" indent="-514350">
              <a:buFont typeface="+mj-lt"/>
              <a:buAutoNum type="alphaLcParenR"/>
            </a:pPr>
            <a:r>
              <a:rPr lang="fr-FR" sz="2000" dirty="0" smtClean="0">
                <a:hlinkClick r:id="rId8" action="ppaction://hlinksldjump"/>
              </a:rPr>
              <a:t>Organisation </a:t>
            </a:r>
            <a:endParaRPr lang="fr-FR" sz="2000" dirty="0" smtClean="0"/>
          </a:p>
          <a:p>
            <a:pPr marL="914400" lvl="1" indent="-514350">
              <a:buFont typeface="+mj-lt"/>
              <a:buAutoNum type="alphaLcParenR"/>
            </a:pPr>
            <a:r>
              <a:rPr lang="fr-FR" sz="2000" dirty="0" smtClean="0">
                <a:hlinkClick r:id="rId9" action="ppaction://hlinksldjump"/>
              </a:rPr>
              <a:t>Avantage concurrentiel </a:t>
            </a:r>
            <a:endParaRPr lang="fr-FR" sz="2000" dirty="0" smtClean="0"/>
          </a:p>
          <a:p>
            <a:pPr marL="914400" lvl="1" indent="-514350">
              <a:buFont typeface="+mj-lt"/>
              <a:buAutoNum type="alphaLcParenR"/>
            </a:pPr>
            <a:r>
              <a:rPr lang="fr-FR" sz="2000" dirty="0" smtClean="0">
                <a:hlinkClick r:id="rId7" action="ppaction://hlinksldjump"/>
              </a:rPr>
              <a:t>Potentiel financier </a:t>
            </a:r>
            <a:endParaRPr lang="fr-FR" sz="2000" dirty="0" smtClean="0"/>
          </a:p>
          <a:p>
            <a:pPr marL="914400" lvl="1" indent="-514350">
              <a:buFont typeface="+mj-lt"/>
              <a:buAutoNum type="alphaLcParenR"/>
            </a:pPr>
            <a:r>
              <a:rPr lang="fr-FR" sz="2000" dirty="0" smtClean="0">
                <a:solidFill>
                  <a:schemeClr val="accent6">
                    <a:lumMod val="75000"/>
                  </a:schemeClr>
                </a:solidFill>
              </a:rPr>
              <a:t>Fusions, acquisitions et  alliances</a:t>
            </a:r>
          </a:p>
          <a:p>
            <a:pPr marL="514350" indent="-514350">
              <a:buFont typeface="+mj-lt"/>
              <a:buAutoNum type="arabicPeriod"/>
            </a:pPr>
            <a:r>
              <a:rPr lang="fr-FR" sz="2400" dirty="0" smtClean="0">
                <a:hlinkClick r:id="rId10" action="ppaction://hlinksldjump"/>
              </a:rPr>
              <a:t>Synthèse SWOT</a:t>
            </a:r>
            <a:endParaRPr lang="fr-FR" sz="2400" dirty="0" smtClean="0"/>
          </a:p>
          <a:p>
            <a:pPr marL="514350" indent="-514350">
              <a:buFont typeface="+mj-lt"/>
              <a:buAutoNum type="arabicPeriod"/>
            </a:pPr>
            <a:r>
              <a:rPr lang="fr-FR" sz="2400" dirty="0" smtClean="0">
                <a:hlinkClick r:id="rId11"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30</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2" action="ppaction://hlinksldjump"/>
              </a:rPr>
              <a:t>Sommaire</a:t>
            </a:r>
            <a:endParaRPr lang="fr-FR" dirty="0" smtClean="0"/>
          </a:p>
          <a:p>
            <a:pPr algn="l"/>
            <a:endParaRPr lang="fr-FR" dirty="0" smtClean="0"/>
          </a:p>
          <a:p>
            <a:pPr algn="l"/>
            <a:r>
              <a:rPr lang="fr-FR" dirty="0" smtClean="0">
                <a:hlinkClick r:id="rId11" action="ppaction://hlinksldjump"/>
              </a:rPr>
              <a:t>Bibliographie</a:t>
            </a:r>
            <a:endParaRPr lang="fr-FR" dirty="0"/>
          </a:p>
        </p:txBody>
      </p:sp>
    </p:spTree>
    <p:extLst>
      <p:ext uri="{BB962C8B-B14F-4D97-AF65-F5344CB8AC3E}">
        <p14:creationId xmlns:p14="http://schemas.microsoft.com/office/powerpoint/2010/main" val="229056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sp>
        <p:nvSpPr>
          <p:cNvPr id="3" name="Espace réservé du contenu 2"/>
          <p:cNvSpPr>
            <a:spLocks noGrp="1"/>
          </p:cNvSpPr>
          <p:nvPr>
            <p:ph idx="1"/>
          </p:nvPr>
        </p:nvSpPr>
        <p:spPr/>
        <p:txBody>
          <a:bodyPr>
            <a:normAutofit fontScale="55000" lnSpcReduction="20000"/>
          </a:bodyPr>
          <a:lstStyle/>
          <a:p>
            <a:r>
              <a:rPr lang="fr-FR" dirty="0"/>
              <a:t>Le groupe a doublé de taille en 6 ans </a:t>
            </a:r>
            <a:r>
              <a:rPr lang="fr-FR" dirty="0" smtClean="0"/>
              <a:t>[d’après Les </a:t>
            </a:r>
            <a:r>
              <a:rPr lang="fr-FR" dirty="0"/>
              <a:t>Echos].</a:t>
            </a:r>
          </a:p>
          <a:p>
            <a:pPr lvl="0"/>
            <a:r>
              <a:rPr lang="fr-FR" dirty="0" smtClean="0"/>
              <a:t>Fusion </a:t>
            </a:r>
            <a:r>
              <a:rPr lang="fr-FR" dirty="0"/>
              <a:t>avec </a:t>
            </a:r>
            <a:r>
              <a:rPr lang="fr-FR" dirty="0" err="1"/>
              <a:t>Origin</a:t>
            </a:r>
            <a:r>
              <a:rPr lang="fr-FR" dirty="0"/>
              <a:t> en 2001 </a:t>
            </a:r>
          </a:p>
          <a:p>
            <a:pPr lvl="0"/>
            <a:r>
              <a:rPr lang="fr-FR" dirty="0"/>
              <a:t>Acquisition de KPMG consulting en 2002 ⇒ Renforcement sur le segment IT consulting </a:t>
            </a:r>
          </a:p>
          <a:p>
            <a:pPr lvl="0"/>
            <a:r>
              <a:rPr lang="fr-FR" dirty="0"/>
              <a:t>Acquisition de Sema </a:t>
            </a:r>
          </a:p>
          <a:p>
            <a:pPr lvl="1"/>
            <a:r>
              <a:rPr lang="fr-FR" dirty="0"/>
              <a:t>Sema appartenait avant à Schlumberger un groupe pétrolier, pour qui cette activité était une diversification conglomérale. </a:t>
            </a:r>
          </a:p>
          <a:p>
            <a:pPr lvl="1"/>
            <a:r>
              <a:rPr lang="fr-FR" dirty="0"/>
              <a:t>Sema avait des difficultés financières donc Atos semblait mieux placé que Schlumberger pour la redresser. </a:t>
            </a:r>
          </a:p>
          <a:p>
            <a:pPr lvl="1"/>
            <a:r>
              <a:rPr lang="fr-FR" dirty="0"/>
              <a:t>Après l’acquisition, la marge d’exploitation de Sema s’améliore et passe de 1.5% à 3% </a:t>
            </a:r>
            <a:r>
              <a:rPr lang="fr-FR" b="1" dirty="0"/>
              <a:t>[8]</a:t>
            </a:r>
            <a:r>
              <a:rPr lang="fr-FR" dirty="0"/>
              <a:t>. </a:t>
            </a:r>
          </a:p>
          <a:p>
            <a:pPr lvl="1"/>
            <a:r>
              <a:rPr lang="fr-FR" dirty="0"/>
              <a:t>En revanche, l’intégration de Sema dans Atos était très douloureuse et a conduit à une série de crise entre 2006 et 2007 </a:t>
            </a:r>
            <a:r>
              <a:rPr lang="fr-FR" b="1" dirty="0"/>
              <a:t>[8]</a:t>
            </a:r>
            <a:r>
              <a:rPr lang="fr-FR" dirty="0"/>
              <a:t>. </a:t>
            </a:r>
          </a:p>
          <a:p>
            <a:pPr lvl="0"/>
            <a:r>
              <a:rPr lang="fr-FR" dirty="0"/>
              <a:t>Acquisition de Bull en juin 2014 </a:t>
            </a:r>
          </a:p>
          <a:p>
            <a:pPr lvl="1"/>
            <a:r>
              <a:rPr lang="fr-FR" dirty="0"/>
              <a:t>Avec le rachat de Bull, Atos se renforce sur les activités porteuses : </a:t>
            </a:r>
            <a:r>
              <a:rPr lang="fr-FR" dirty="0" smtClean="0"/>
              <a:t>« Cloud </a:t>
            </a:r>
            <a:r>
              <a:rPr lang="fr-FR" dirty="0" err="1" smtClean="0"/>
              <a:t>computing</a:t>
            </a:r>
            <a:r>
              <a:rPr lang="fr-FR" dirty="0" smtClean="0"/>
              <a:t> », « </a:t>
            </a:r>
            <a:r>
              <a:rPr lang="fr-FR" dirty="0" err="1" smtClean="0"/>
              <a:t>Big</a:t>
            </a:r>
            <a:r>
              <a:rPr lang="fr-FR" dirty="0" smtClean="0"/>
              <a:t> data », « Supercalculateurs » </a:t>
            </a:r>
            <a:r>
              <a:rPr lang="fr-FR" dirty="0"/>
              <a:t>et </a:t>
            </a:r>
            <a:r>
              <a:rPr lang="fr-FR" dirty="0" smtClean="0"/>
              <a:t>« </a:t>
            </a:r>
            <a:r>
              <a:rPr lang="fr-FR" dirty="0" err="1" smtClean="0"/>
              <a:t>Cybersécurité</a:t>
            </a:r>
            <a:r>
              <a:rPr lang="fr-FR" dirty="0" smtClean="0"/>
              <a:t> ». </a:t>
            </a:r>
            <a:endParaRPr lang="fr-FR" dirty="0"/>
          </a:p>
          <a:p>
            <a:pPr lvl="0"/>
            <a:r>
              <a:rPr lang="fr-FR" dirty="0"/>
              <a:t>Ouverture sur le marché américain ⇒ Projet d’acquisition de Xerox </a:t>
            </a:r>
            <a:r>
              <a:rPr lang="fr-FR" b="1" dirty="0"/>
              <a:t>[12]</a:t>
            </a:r>
            <a:r>
              <a:rPr lang="fr-FR" dirty="0"/>
              <a:t>.</a:t>
            </a:r>
          </a:p>
          <a:p>
            <a:pPr lvl="0"/>
            <a:r>
              <a:rPr lang="fr-FR" dirty="0" smtClean="0"/>
              <a:t>Alliance </a:t>
            </a:r>
            <a:r>
              <a:rPr lang="fr-FR" dirty="0"/>
              <a:t>avec Siemens </a:t>
            </a:r>
            <a:r>
              <a:rPr lang="fr-FR" dirty="0" smtClean="0"/>
              <a:t>et ensuite acquisition de sa branche informatique en 2011 ⇒</a:t>
            </a:r>
            <a:r>
              <a:rPr lang="fr-FR" dirty="0" smtClean="0">
                <a:sym typeface="Wingdings" panose="05000000000000000000" pitchFamily="2" charset="2"/>
              </a:rPr>
              <a:t> </a:t>
            </a:r>
            <a:r>
              <a:rPr lang="fr-FR" dirty="0" smtClean="0"/>
              <a:t>Ouverture </a:t>
            </a:r>
            <a:r>
              <a:rPr lang="fr-FR" dirty="0"/>
              <a:t>sur le marché des pays émergeants </a:t>
            </a:r>
            <a:r>
              <a:rPr lang="fr-FR" dirty="0" smtClean="0"/>
              <a:t>⇒ </a:t>
            </a:r>
            <a:r>
              <a:rPr lang="fr-FR" dirty="0"/>
              <a:t>Investir dans le </a:t>
            </a:r>
            <a:r>
              <a:rPr lang="fr-FR" dirty="0" err="1"/>
              <a:t>Big</a:t>
            </a:r>
            <a:r>
              <a:rPr lang="fr-FR" dirty="0"/>
              <a:t> Data, le Cloud et la sécurité </a:t>
            </a:r>
            <a:r>
              <a:rPr lang="fr-FR" b="1" dirty="0"/>
              <a:t>[1</a:t>
            </a:r>
            <a:r>
              <a:rPr lang="fr-FR" b="1" dirty="0" smtClean="0"/>
              <a:t>]</a:t>
            </a:r>
            <a:r>
              <a:rPr lang="fr-FR" dirty="0" smtClean="0"/>
              <a:t>.</a:t>
            </a:r>
            <a:endParaRPr lang="fr-FR" dirty="0"/>
          </a:p>
        </p:txBody>
      </p:sp>
      <p:sp>
        <p:nvSpPr>
          <p:cNvPr id="4" name="Espace réservé de la date 3"/>
          <p:cNvSpPr>
            <a:spLocks noGrp="1"/>
          </p:cNvSpPr>
          <p:nvPr>
            <p:ph type="dt" sz="half" idx="10"/>
          </p:nvPr>
        </p:nvSpPr>
        <p:spPr/>
        <p:txBody>
          <a:bodyPr/>
          <a:lstStyle/>
          <a:p>
            <a:r>
              <a:rPr lang="fr-FR" dirty="0"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31</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3211520" cy="369332"/>
          </a:xfrm>
          <a:prstGeom prst="rect">
            <a:avLst/>
          </a:prstGeom>
        </p:spPr>
        <p:txBody>
          <a:bodyPr wrap="none">
            <a:spAutoFit/>
          </a:bodyPr>
          <a:lstStyle/>
          <a:p>
            <a:r>
              <a:rPr lang="fr-FR" dirty="0" smtClean="0"/>
              <a:t>Fusions, acquisitions et alliances</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978492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7655" y="1117600"/>
            <a:ext cx="6388689" cy="5063376"/>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32</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3211520" cy="369332"/>
          </a:xfrm>
          <a:prstGeom prst="rect">
            <a:avLst/>
          </a:prstGeom>
        </p:spPr>
        <p:txBody>
          <a:bodyPr wrap="none">
            <a:spAutoFit/>
          </a:bodyPr>
          <a:lstStyle/>
          <a:p>
            <a:r>
              <a:rPr lang="fr-FR" dirty="0" smtClean="0"/>
              <a:t>Fusions, acquisitions et alliances</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749003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33</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3211520" cy="369332"/>
          </a:xfrm>
          <a:prstGeom prst="rect">
            <a:avLst/>
          </a:prstGeom>
        </p:spPr>
        <p:txBody>
          <a:bodyPr wrap="none">
            <a:spAutoFit/>
          </a:bodyPr>
          <a:lstStyle/>
          <a:p>
            <a:r>
              <a:rPr lang="fr-FR" dirty="0" smtClean="0"/>
              <a:t>Fusions, acquisitions et alliances</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pic>
        <p:nvPicPr>
          <p:cNvPr id="11" name="Content Placeholder 10"/>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35633" b="3909"/>
          <a:stretch/>
        </p:blipFill>
        <p:spPr>
          <a:xfrm>
            <a:off x="1691680" y="1124744"/>
            <a:ext cx="5544616" cy="4249957"/>
          </a:xfrm>
        </p:spPr>
      </p:pic>
      <p:sp>
        <p:nvSpPr>
          <p:cNvPr id="12" name="TextBox 11"/>
          <p:cNvSpPr txBox="1"/>
          <p:nvPr/>
        </p:nvSpPr>
        <p:spPr>
          <a:xfrm>
            <a:off x="5868144" y="5939988"/>
            <a:ext cx="2520280" cy="369332"/>
          </a:xfrm>
          <a:prstGeom prst="rect">
            <a:avLst/>
          </a:prstGeom>
          <a:noFill/>
        </p:spPr>
        <p:txBody>
          <a:bodyPr wrap="square" rtlCol="0">
            <a:spAutoFit/>
          </a:bodyPr>
          <a:lstStyle/>
          <a:p>
            <a:r>
              <a:rPr lang="fr-FR" dirty="0" smtClean="0"/>
              <a:t>Source : PERCEPTA [5]. </a:t>
            </a:r>
            <a:endParaRPr lang="fr-FR" dirty="0"/>
          </a:p>
        </p:txBody>
      </p:sp>
    </p:spTree>
    <p:extLst>
      <p:ext uri="{BB962C8B-B14F-4D97-AF65-F5344CB8AC3E}">
        <p14:creationId xmlns:p14="http://schemas.microsoft.com/office/powerpoint/2010/main" val="3419723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interne</a:t>
            </a:r>
            <a:endParaRPr lang="fr-FR" sz="2400" dirty="0">
              <a:latin typeface="+mj-lt"/>
            </a:endParaRPr>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34</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3211520" cy="369332"/>
          </a:xfrm>
          <a:prstGeom prst="rect">
            <a:avLst/>
          </a:prstGeom>
        </p:spPr>
        <p:txBody>
          <a:bodyPr wrap="none">
            <a:spAutoFit/>
          </a:bodyPr>
          <a:lstStyle/>
          <a:p>
            <a:r>
              <a:rPr lang="fr-FR" dirty="0" smtClean="0"/>
              <a:t>Fusions, acquisitions et alliances</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966719" y="1412776"/>
            <a:ext cx="5210562" cy="4525963"/>
          </a:xfrm>
        </p:spPr>
      </p:pic>
    </p:spTree>
    <p:extLst>
      <p:ext uri="{BB962C8B-B14F-4D97-AF65-F5344CB8AC3E}">
        <p14:creationId xmlns:p14="http://schemas.microsoft.com/office/powerpoint/2010/main" val="3622846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hlinkClick r:id="rId3" action="ppaction://hlinksldjump"/>
              </a:rPr>
              <a:t>Diagnostic externe </a:t>
            </a:r>
            <a:endParaRPr lang="fr-FR" sz="2400" dirty="0" smtClean="0"/>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hlinkClick r:id="rId4" action="ppaction://hlinksldjump"/>
              </a:rPr>
              <a:t>Dynamique du secteur </a:t>
            </a:r>
            <a:endParaRPr lang="fr-FR" sz="2000" dirty="0" smtClean="0"/>
          </a:p>
          <a:p>
            <a:pPr marL="914400" lvl="1" indent="-514350">
              <a:buFont typeface="+mj-lt"/>
              <a:buAutoNum type="alphaLcParenR"/>
            </a:pPr>
            <a:r>
              <a:rPr lang="fr-FR" sz="2000" dirty="0" smtClean="0">
                <a:hlinkClick r:id="rId5" action="ppaction://hlinksldjump"/>
              </a:rPr>
              <a:t>Les facteur clés de succès </a:t>
            </a:r>
            <a:endParaRPr lang="fr-FR" sz="2000" dirty="0" smtClean="0"/>
          </a:p>
          <a:p>
            <a:pPr marL="914400" lvl="1" indent="-514350">
              <a:buFont typeface="+mj-lt"/>
              <a:buAutoNum type="alphaLcParenR"/>
            </a:pPr>
            <a:r>
              <a:rPr lang="fr-FR" sz="2000" dirty="0" smtClean="0">
                <a:hlinkClick r:id="rId6" action="ppaction://hlinksldjump"/>
              </a:rPr>
              <a:t>Perspectives du marché </a:t>
            </a:r>
            <a:endParaRPr lang="fr-FR" sz="2000" dirty="0" smtClean="0"/>
          </a:p>
          <a:p>
            <a:pPr marL="914400" lvl="1" indent="-514350">
              <a:buFont typeface="+mj-lt"/>
              <a:buAutoNum type="alphaLcParenR"/>
            </a:pPr>
            <a:r>
              <a:rPr lang="fr-FR" sz="2000" dirty="0">
                <a:hlinkClick r:id="rId7" action="ppaction://hlinksldjump"/>
              </a:rPr>
              <a:t>Positionnement sur le marché </a:t>
            </a:r>
            <a:endParaRPr lang="fr-FR" sz="2000" dirty="0" smtClean="0"/>
          </a:p>
          <a:p>
            <a:pPr marL="514350" indent="-514350">
              <a:buFont typeface="+mj-lt"/>
              <a:buAutoNum type="arabicPeriod"/>
            </a:pPr>
            <a:r>
              <a:rPr lang="fr-FR" sz="2400" dirty="0" smtClean="0">
                <a:hlinkClick r:id="rId8" action="ppaction://hlinksldjump"/>
              </a:rPr>
              <a:t>Diagnostic interne </a:t>
            </a:r>
            <a:endParaRPr lang="fr-FR" sz="2400" dirty="0" smtClean="0"/>
          </a:p>
          <a:p>
            <a:pPr marL="914400" lvl="1" indent="-514350">
              <a:buFont typeface="+mj-lt"/>
              <a:buAutoNum type="alphaLcParenR"/>
            </a:pPr>
            <a:r>
              <a:rPr lang="fr-FR" sz="2000" dirty="0" smtClean="0">
                <a:hlinkClick r:id="rId8" action="ppaction://hlinksldjump"/>
              </a:rPr>
              <a:t>Organisation </a:t>
            </a:r>
            <a:endParaRPr lang="fr-FR" sz="2000" dirty="0" smtClean="0"/>
          </a:p>
          <a:p>
            <a:pPr marL="914400" lvl="1" indent="-514350">
              <a:buFont typeface="+mj-lt"/>
              <a:buAutoNum type="alphaLcParenR"/>
            </a:pPr>
            <a:r>
              <a:rPr lang="fr-FR" sz="2000" dirty="0" smtClean="0">
                <a:hlinkClick r:id="rId9" action="ppaction://hlinksldjump"/>
              </a:rPr>
              <a:t>Avantage concurrentiel </a:t>
            </a:r>
            <a:endParaRPr lang="fr-FR" sz="2000" dirty="0" smtClean="0"/>
          </a:p>
          <a:p>
            <a:pPr marL="914400" lvl="1" indent="-514350">
              <a:buFont typeface="+mj-lt"/>
              <a:buAutoNum type="alphaLcParenR"/>
            </a:pPr>
            <a:r>
              <a:rPr lang="fr-FR" sz="2000" dirty="0" smtClean="0">
                <a:hlinkClick r:id="rId7" action="ppaction://hlinksldjump"/>
              </a:rPr>
              <a:t>Potentiel financier </a:t>
            </a:r>
            <a:endParaRPr lang="fr-FR" sz="2000" dirty="0" smtClean="0"/>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solidFill>
                  <a:schemeClr val="accent6">
                    <a:lumMod val="75000"/>
                  </a:schemeClr>
                </a:solidFill>
              </a:rPr>
              <a:t>Synthèse SWOT</a:t>
            </a:r>
          </a:p>
          <a:p>
            <a:pPr marL="514350" indent="-514350">
              <a:buFont typeface="+mj-lt"/>
              <a:buAutoNum type="arabicPeriod"/>
            </a:pPr>
            <a:r>
              <a:rPr lang="fr-FR" sz="2400" dirty="0" smtClean="0">
                <a:hlinkClick r:id="rId11"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35</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2" action="ppaction://hlinksldjump"/>
              </a:rPr>
              <a:t>Sommaire</a:t>
            </a:r>
            <a:endParaRPr lang="fr-FR" dirty="0" smtClean="0"/>
          </a:p>
          <a:p>
            <a:pPr algn="l"/>
            <a:endParaRPr lang="fr-FR" dirty="0" smtClean="0"/>
          </a:p>
          <a:p>
            <a:pPr algn="l"/>
            <a:r>
              <a:rPr lang="fr-FR" dirty="0" smtClean="0">
                <a:hlinkClick r:id="rId11" action="ppaction://hlinksldjump"/>
              </a:rPr>
              <a:t>Bibliographie</a:t>
            </a:r>
            <a:endParaRPr lang="fr-FR" dirty="0"/>
          </a:p>
        </p:txBody>
      </p:sp>
    </p:spTree>
    <p:extLst>
      <p:ext uri="{BB962C8B-B14F-4D97-AF65-F5344CB8AC3E}">
        <p14:creationId xmlns:p14="http://schemas.microsoft.com/office/powerpoint/2010/main" val="700452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Synthèse SWOT</a:t>
            </a:r>
            <a:endParaRPr lang="fr-FR" sz="2400" dirty="0">
              <a:latin typeface="+mj-l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023135"/>
            <a:ext cx="7225928" cy="5070161"/>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36</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1161600" cy="369332"/>
          </a:xfrm>
          <a:prstGeom prst="rect">
            <a:avLst/>
          </a:prstGeom>
        </p:spPr>
        <p:txBody>
          <a:bodyPr wrap="none">
            <a:spAutoFit/>
          </a:bodyPr>
          <a:lstStyle/>
          <a:p>
            <a:r>
              <a:rPr lang="fr-FR" dirty="0" smtClean="0"/>
              <a:t>Le Secteur</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3186385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Synthèse SWOT</a:t>
            </a:r>
            <a:endParaRPr lang="fr-FR" sz="2400" dirty="0">
              <a:latin typeface="+mj-l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135" y="1196752"/>
            <a:ext cx="8774855" cy="4749691"/>
          </a:xfrm>
        </p:spPr>
      </p:pic>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37</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4" action="ppaction://hlinksldjump"/>
              </a:rPr>
              <a:t>Sommaire</a:t>
            </a:r>
            <a:endParaRPr lang="fr-FR" dirty="0" smtClean="0"/>
          </a:p>
          <a:p>
            <a:pPr algn="l"/>
            <a:endParaRPr lang="fr-FR" dirty="0" smtClean="0"/>
          </a:p>
          <a:p>
            <a:pPr algn="l"/>
            <a:r>
              <a:rPr lang="fr-FR" dirty="0" smtClean="0">
                <a:hlinkClick r:id="rId5" action="ppaction://hlinksldjump"/>
              </a:rPr>
              <a:t>Bibliographie</a:t>
            </a:r>
            <a:endParaRPr lang="fr-FR" dirty="0"/>
          </a:p>
        </p:txBody>
      </p:sp>
      <p:sp>
        <p:nvSpPr>
          <p:cNvPr id="8" name="Rectangle 7"/>
          <p:cNvSpPr/>
          <p:nvPr/>
        </p:nvSpPr>
        <p:spPr>
          <a:xfrm>
            <a:off x="4716016" y="107340"/>
            <a:ext cx="1271951" cy="369332"/>
          </a:xfrm>
          <a:prstGeom prst="rect">
            <a:avLst/>
          </a:prstGeom>
        </p:spPr>
        <p:txBody>
          <a:bodyPr wrap="none">
            <a:spAutoFit/>
          </a:bodyPr>
          <a:lstStyle/>
          <a:p>
            <a:r>
              <a:rPr lang="fr-FR" dirty="0" smtClean="0"/>
              <a:t>L’entreprise</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673696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dirty="0" smtClean="0"/>
              <a:t>Bibliographie</a:t>
            </a:r>
            <a:endParaRPr lang="fr-FR" dirty="0"/>
          </a:p>
        </p:txBody>
      </p:sp>
      <p:sp>
        <p:nvSpPr>
          <p:cNvPr id="3" name="Espace réservé du contenu 2"/>
          <p:cNvSpPr>
            <a:spLocks noGrp="1"/>
          </p:cNvSpPr>
          <p:nvPr>
            <p:ph idx="1"/>
          </p:nvPr>
        </p:nvSpPr>
        <p:spPr>
          <a:xfrm>
            <a:off x="251520" y="1600201"/>
            <a:ext cx="8640960" cy="4205064"/>
          </a:xfrm>
        </p:spPr>
        <p:txBody>
          <a:bodyPr>
            <a:normAutofit fontScale="47500" lnSpcReduction="20000"/>
          </a:bodyPr>
          <a:lstStyle/>
          <a:p>
            <a:pPr marL="0" indent="0">
              <a:buNone/>
            </a:pPr>
            <a:r>
              <a:rPr lang="fr-FR" b="1" dirty="0" smtClean="0">
                <a:solidFill>
                  <a:schemeClr val="accent6">
                    <a:lumMod val="75000"/>
                  </a:schemeClr>
                </a:solidFill>
              </a:rPr>
              <a:t>[1] </a:t>
            </a:r>
            <a:r>
              <a:rPr lang="fr-FR" b="1" dirty="0" smtClean="0"/>
              <a:t>Atos document de référence </a:t>
            </a:r>
            <a:r>
              <a:rPr lang="fr-FR" dirty="0" smtClean="0"/>
              <a:t>2013 (</a:t>
            </a:r>
            <a:r>
              <a:rPr lang="fr-FR" dirty="0" smtClean="0">
                <a:hlinkClick r:id="rId2"/>
              </a:rPr>
              <a:t>lien du </a:t>
            </a:r>
            <a:r>
              <a:rPr lang="fr-FR" dirty="0" err="1" smtClean="0">
                <a:hlinkClick r:id="rId2"/>
              </a:rPr>
              <a:t>pdf</a:t>
            </a:r>
            <a:r>
              <a:rPr lang="fr-FR" dirty="0" smtClean="0"/>
              <a:t>) </a:t>
            </a:r>
          </a:p>
          <a:p>
            <a:pPr marL="0" indent="0">
              <a:buNone/>
            </a:pPr>
            <a:r>
              <a:rPr lang="fr-FR" b="1" dirty="0" smtClean="0">
                <a:solidFill>
                  <a:schemeClr val="accent6">
                    <a:lumMod val="75000"/>
                  </a:schemeClr>
                </a:solidFill>
              </a:rPr>
              <a:t>[2] </a:t>
            </a:r>
            <a:r>
              <a:rPr lang="fr-FR" b="1" dirty="0"/>
              <a:t>Atos </a:t>
            </a:r>
            <a:r>
              <a:rPr lang="fr-FR" b="1" dirty="0" smtClean="0"/>
              <a:t>rapport annuel </a:t>
            </a:r>
            <a:r>
              <a:rPr lang="fr-FR" dirty="0" smtClean="0"/>
              <a:t>2013 (</a:t>
            </a:r>
            <a:r>
              <a:rPr lang="fr-FR" dirty="0" smtClean="0">
                <a:hlinkClick r:id="rId3"/>
              </a:rPr>
              <a:t>lien du </a:t>
            </a:r>
            <a:r>
              <a:rPr lang="fr-FR" dirty="0" err="1" smtClean="0">
                <a:hlinkClick r:id="rId3"/>
              </a:rPr>
              <a:t>pdf</a:t>
            </a:r>
            <a:r>
              <a:rPr lang="fr-FR" dirty="0" smtClean="0"/>
              <a:t>) </a:t>
            </a:r>
          </a:p>
          <a:p>
            <a:pPr marL="0" indent="0">
              <a:buNone/>
            </a:pPr>
            <a:r>
              <a:rPr lang="fr-FR" b="1" dirty="0" smtClean="0">
                <a:solidFill>
                  <a:schemeClr val="accent6">
                    <a:lumMod val="75000"/>
                  </a:schemeClr>
                </a:solidFill>
              </a:rPr>
              <a:t>[3] </a:t>
            </a:r>
            <a:r>
              <a:rPr lang="fr-FR" b="1" dirty="0" smtClean="0"/>
              <a:t>Etude EUROSTAF </a:t>
            </a:r>
            <a:r>
              <a:rPr lang="fr-FR" dirty="0" smtClean="0"/>
              <a:t>février 2013 : Le marché de l’infogérance en France. Référence BNF : BANQUE - PRISME 084.62 3 - A25.</a:t>
            </a:r>
          </a:p>
          <a:p>
            <a:pPr marL="0" indent="0">
              <a:buNone/>
            </a:pPr>
            <a:r>
              <a:rPr lang="fr-FR" b="1" dirty="0" smtClean="0">
                <a:solidFill>
                  <a:schemeClr val="accent6">
                    <a:lumMod val="75000"/>
                  </a:schemeClr>
                </a:solidFill>
              </a:rPr>
              <a:t>[4] </a:t>
            </a:r>
            <a:r>
              <a:rPr lang="fr-FR" b="1" dirty="0" smtClean="0"/>
              <a:t>Etude APCE </a:t>
            </a:r>
            <a:r>
              <a:rPr lang="fr-FR" dirty="0" smtClean="0"/>
              <a:t>février 2014 : Les fiches professionnelles. SSII Edition de logiciels, sociétés de conseil en informatique. Référence APCE : SER 29. Référence BNF : 084.1 APCE SER 29 - A25.</a:t>
            </a:r>
          </a:p>
          <a:p>
            <a:pPr marL="0" indent="0">
              <a:buNone/>
            </a:pPr>
            <a:r>
              <a:rPr lang="fr-FR" b="1" dirty="0" smtClean="0">
                <a:solidFill>
                  <a:schemeClr val="accent6">
                    <a:lumMod val="75000"/>
                  </a:schemeClr>
                </a:solidFill>
              </a:rPr>
              <a:t>[5] </a:t>
            </a:r>
            <a:r>
              <a:rPr lang="fr-FR" b="1" dirty="0" smtClean="0"/>
              <a:t>Etude PRECEPTA </a:t>
            </a:r>
            <a:r>
              <a:rPr lang="fr-FR" dirty="0" smtClean="0"/>
              <a:t>du groupe </a:t>
            </a:r>
            <a:r>
              <a:rPr lang="fr-FR" b="1" dirty="0" smtClean="0"/>
              <a:t>XERF</a:t>
            </a:r>
            <a:r>
              <a:rPr lang="fr-FR" dirty="0" smtClean="0"/>
              <a:t> : Les stratégies dans les services informatiques. Septembre 2014. Code étude : 4SAE24. Référence BNF : PRISME 084.62 3 A25.</a:t>
            </a:r>
          </a:p>
          <a:p>
            <a:pPr marL="0" indent="0">
              <a:buNone/>
            </a:pPr>
            <a:r>
              <a:rPr lang="fr-FR" b="1" dirty="0" smtClean="0">
                <a:solidFill>
                  <a:schemeClr val="accent6">
                    <a:lumMod val="75000"/>
                  </a:schemeClr>
                </a:solidFill>
              </a:rPr>
              <a:t>[6] </a:t>
            </a:r>
            <a:r>
              <a:rPr lang="fr-FR" b="1" dirty="0" smtClean="0"/>
              <a:t>Etude EIS de BNP PARIBAS </a:t>
            </a:r>
            <a:r>
              <a:rPr lang="fr-FR" dirty="0" smtClean="0"/>
              <a:t>- </a:t>
            </a:r>
            <a:r>
              <a:rPr lang="fr-FR" dirty="0" err="1" smtClean="0"/>
              <a:t>Industry</a:t>
            </a:r>
            <a:r>
              <a:rPr lang="fr-FR" dirty="0" smtClean="0"/>
              <a:t> </a:t>
            </a:r>
            <a:r>
              <a:rPr lang="fr-FR" dirty="0" err="1" smtClean="0"/>
              <a:t>Research</a:t>
            </a:r>
            <a:r>
              <a:rPr lang="fr-FR" dirty="0" smtClean="0"/>
              <a:t> septembre 2014. IT Services world.</a:t>
            </a:r>
          </a:p>
          <a:p>
            <a:pPr marL="0" indent="0">
              <a:buNone/>
            </a:pPr>
            <a:r>
              <a:rPr lang="fr-FR" b="1" dirty="0" smtClean="0">
                <a:solidFill>
                  <a:schemeClr val="accent6">
                    <a:lumMod val="75000"/>
                  </a:schemeClr>
                </a:solidFill>
              </a:rPr>
              <a:t>[7] </a:t>
            </a:r>
            <a:r>
              <a:rPr lang="fr-FR" b="1" dirty="0" smtClean="0"/>
              <a:t>Cours EPT203 </a:t>
            </a:r>
            <a:r>
              <a:rPr lang="fr-FR" dirty="0" smtClean="0"/>
              <a:t>Stratégie et marché - 2015 de Miriam </a:t>
            </a:r>
            <a:r>
              <a:rPr lang="fr-FR" dirty="0" err="1" smtClean="0"/>
              <a:t>Zouari</a:t>
            </a:r>
            <a:r>
              <a:rPr lang="fr-FR" dirty="0" smtClean="0"/>
              <a:t>.</a:t>
            </a:r>
          </a:p>
          <a:p>
            <a:pPr marL="0" indent="0">
              <a:buNone/>
            </a:pPr>
            <a:r>
              <a:rPr lang="fr-FR" b="1" dirty="0" smtClean="0">
                <a:solidFill>
                  <a:schemeClr val="accent6">
                    <a:lumMod val="75000"/>
                  </a:schemeClr>
                </a:solidFill>
              </a:rPr>
              <a:t>[8] </a:t>
            </a:r>
            <a:r>
              <a:rPr lang="fr-FR" b="1" dirty="0" smtClean="0"/>
              <a:t>STRATEGOR</a:t>
            </a:r>
            <a:r>
              <a:rPr lang="fr-FR" dirty="0" smtClean="0"/>
              <a:t> 5ème édition 2009.</a:t>
            </a:r>
          </a:p>
          <a:p>
            <a:pPr marL="0" indent="0">
              <a:buNone/>
            </a:pPr>
            <a:r>
              <a:rPr lang="fr-FR" b="1" dirty="0" smtClean="0">
                <a:solidFill>
                  <a:schemeClr val="accent6">
                    <a:lumMod val="75000"/>
                  </a:schemeClr>
                </a:solidFill>
              </a:rPr>
              <a:t>[9] </a:t>
            </a:r>
            <a:r>
              <a:rPr lang="fr-FR" b="1" dirty="0" smtClean="0"/>
              <a:t>MARKETLINE</a:t>
            </a:r>
            <a:r>
              <a:rPr lang="fr-FR" dirty="0" smtClean="0"/>
              <a:t> data base - Accès CNAM - Atos SWOT </a:t>
            </a:r>
            <a:r>
              <a:rPr lang="fr-FR" dirty="0" err="1" smtClean="0"/>
              <a:t>analysis</a:t>
            </a:r>
            <a:r>
              <a:rPr lang="fr-FR" dirty="0" smtClean="0"/>
              <a:t> - Référence : 71EE079A-8DA5-49C7-BB1A-FEADD8FB92E5 - Date de publication : 31 / 12 / 2014 </a:t>
            </a:r>
            <a:r>
              <a:rPr lang="fr-FR" dirty="0" smtClean="0">
                <a:hlinkClick r:id="rId4"/>
              </a:rPr>
              <a:t>www.marketline.com</a:t>
            </a:r>
            <a:r>
              <a:rPr lang="fr-FR" dirty="0" smtClean="0"/>
              <a:t> </a:t>
            </a:r>
          </a:p>
          <a:p>
            <a:pPr marL="0" indent="0">
              <a:buNone/>
            </a:pPr>
            <a:r>
              <a:rPr lang="fr-FR" b="1" dirty="0" smtClean="0">
                <a:solidFill>
                  <a:schemeClr val="accent6">
                    <a:lumMod val="75000"/>
                  </a:schemeClr>
                </a:solidFill>
              </a:rPr>
              <a:t>[10] </a:t>
            </a:r>
            <a:r>
              <a:rPr lang="fr-FR" b="1" dirty="0" smtClean="0"/>
              <a:t>DATAMONITOR</a:t>
            </a:r>
            <a:r>
              <a:rPr lang="fr-FR" dirty="0" smtClean="0"/>
              <a:t> data base - Accès CNAM - Software </a:t>
            </a:r>
            <a:r>
              <a:rPr lang="fr-FR" dirty="0" err="1" smtClean="0"/>
              <a:t>Industry</a:t>
            </a:r>
            <a:r>
              <a:rPr lang="fr-FR" dirty="0" smtClean="0"/>
              <a:t> profile in France – Référence 0164-0381. </a:t>
            </a:r>
            <a:r>
              <a:rPr lang="fr-FR" dirty="0" smtClean="0">
                <a:hlinkClick r:id="rId5"/>
              </a:rPr>
              <a:t>www.datamonitor.com</a:t>
            </a:r>
            <a:r>
              <a:rPr lang="fr-FR" dirty="0" smtClean="0"/>
              <a:t>  </a:t>
            </a:r>
          </a:p>
          <a:p>
            <a:pPr marL="0" indent="0">
              <a:buNone/>
            </a:pPr>
            <a:r>
              <a:rPr lang="fr-FR" b="1" dirty="0" smtClean="0">
                <a:solidFill>
                  <a:schemeClr val="accent6">
                    <a:lumMod val="75000"/>
                  </a:schemeClr>
                </a:solidFill>
              </a:rPr>
              <a:t>[11] </a:t>
            </a:r>
            <a:r>
              <a:rPr lang="fr-FR" b="1" dirty="0" smtClean="0"/>
              <a:t>Article de presse </a:t>
            </a:r>
            <a:r>
              <a:rPr lang="fr-FR" dirty="0" smtClean="0"/>
              <a:t>- Les Echos 19/12/2014 - </a:t>
            </a:r>
            <a:r>
              <a:rPr lang="fr-FR" sz="2800" dirty="0" smtClean="0">
                <a:hlinkClick r:id="rId6"/>
              </a:rPr>
              <a:t>Interview avec Thierry Breton PDG d'Atos</a:t>
            </a:r>
            <a:r>
              <a:rPr lang="fr-FR" dirty="0" smtClean="0"/>
              <a:t>.</a:t>
            </a:r>
          </a:p>
          <a:p>
            <a:pPr marL="0" indent="0">
              <a:buNone/>
            </a:pPr>
            <a:r>
              <a:rPr lang="fr-FR" b="1" dirty="0" smtClean="0">
                <a:solidFill>
                  <a:schemeClr val="accent6">
                    <a:lumMod val="75000"/>
                  </a:schemeClr>
                </a:solidFill>
              </a:rPr>
              <a:t>[12] </a:t>
            </a:r>
            <a:r>
              <a:rPr lang="fr-FR" b="1" dirty="0" smtClean="0"/>
              <a:t>Article de presse </a:t>
            </a:r>
            <a:r>
              <a:rPr lang="fr-FR" dirty="0" smtClean="0"/>
              <a:t>- Les Echos 19/12/2014 - </a:t>
            </a:r>
            <a:r>
              <a:rPr lang="fr-FR" dirty="0" smtClean="0">
                <a:hlinkClick r:id="rId7"/>
              </a:rPr>
              <a:t>Atos s’ouvre sur le marché américain en rachetant la filiale informatique de Xerox</a:t>
            </a:r>
            <a:r>
              <a:rPr lang="fr-FR" dirty="0" smtClean="0"/>
              <a:t>.</a:t>
            </a:r>
          </a:p>
          <a:p>
            <a:pPr marL="0" indent="0">
              <a:buNone/>
            </a:pPr>
            <a:r>
              <a:rPr lang="fr-FR" b="1" dirty="0" smtClean="0">
                <a:solidFill>
                  <a:schemeClr val="accent6">
                    <a:lumMod val="75000"/>
                  </a:schemeClr>
                </a:solidFill>
              </a:rPr>
              <a:t>[13] </a:t>
            </a:r>
            <a:r>
              <a:rPr lang="fr-FR" b="1" dirty="0" smtClean="0"/>
              <a:t>Article de presse </a:t>
            </a:r>
            <a:r>
              <a:rPr lang="fr-FR" dirty="0" smtClean="0"/>
              <a:t>- Les Echos 18/02/2015 - </a:t>
            </a:r>
            <a:r>
              <a:rPr lang="fr-FR" dirty="0" smtClean="0">
                <a:hlinkClick r:id="rId8"/>
              </a:rPr>
              <a:t>Atos poursuit l’amélioration de sa rentabilité</a:t>
            </a:r>
            <a:r>
              <a:rPr lang="fr-FR" dirty="0" smtClean="0"/>
              <a:t>.  </a:t>
            </a:r>
          </a:p>
        </p:txBody>
      </p:sp>
      <p:sp>
        <p:nvSpPr>
          <p:cNvPr id="4" name="Espace réservé de la date 3"/>
          <p:cNvSpPr>
            <a:spLocks noGrp="1"/>
          </p:cNvSpPr>
          <p:nvPr>
            <p:ph type="dt" sz="half" idx="10"/>
          </p:nvPr>
        </p:nvSpPr>
        <p:spPr/>
        <p:txBody>
          <a:bodyPr/>
          <a:lstStyle/>
          <a:p>
            <a:r>
              <a:rPr lang="fr-FR" smtClean="0"/>
              <a:t>février 2015</a:t>
            </a:r>
            <a:endParaRPr lang="fr-FR"/>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38</a:t>
            </a:fld>
            <a:endParaRPr lang="fr-FR"/>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9" action="ppaction://hlinksldjump"/>
              </a:rPr>
              <a:t>Sommaire</a:t>
            </a:r>
            <a:endParaRPr lang="fr-FR" dirty="0" smtClean="0"/>
          </a:p>
          <a:p>
            <a:pPr algn="l"/>
            <a:endParaRPr lang="fr-FR" dirty="0" smtClean="0"/>
          </a:p>
          <a:p>
            <a:pPr algn="l"/>
            <a:r>
              <a:rPr lang="fr-FR" dirty="0" smtClean="0">
                <a:hlinkClick r:id="rId10" action="ppaction://hlinksldjump"/>
              </a:rPr>
              <a:t>Bibliographie</a:t>
            </a:r>
            <a:endParaRPr lang="fr-FR" dirty="0"/>
          </a:p>
        </p:txBody>
      </p:sp>
      <p:sp>
        <p:nvSpPr>
          <p:cNvPr id="9"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126734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5184576" cy="400690"/>
          </a:xfrm>
        </p:spPr>
        <p:txBody>
          <a:bodyPr>
            <a:normAutofit fontScale="90000"/>
          </a:bodyPr>
          <a:lstStyle/>
          <a:p>
            <a:pPr lvl="1" algn="ctr" rtl="0">
              <a:spcBef>
                <a:spcPct val="0"/>
              </a:spcBef>
            </a:pPr>
            <a:r>
              <a:rPr lang="fr-FR" sz="3600" dirty="0" smtClean="0">
                <a:latin typeface="+mj-lt"/>
              </a:rPr>
              <a:t>Présentation de l’entreprise</a:t>
            </a:r>
            <a:endParaRPr lang="fr-FR" sz="2400" dirty="0">
              <a:latin typeface="+mj-lt"/>
            </a:endParaRPr>
          </a:p>
        </p:txBody>
      </p:sp>
      <p:sp>
        <p:nvSpPr>
          <p:cNvPr id="4" name="Espace réservé de la date 3"/>
          <p:cNvSpPr>
            <a:spLocks noGrp="1"/>
          </p:cNvSpPr>
          <p:nvPr>
            <p:ph type="dt" sz="half" idx="10"/>
          </p:nvPr>
        </p:nvSpPr>
        <p:spPr/>
        <p:txBody>
          <a:bodyPr/>
          <a:lstStyle/>
          <a:p>
            <a:r>
              <a:rPr lang="fr-FR" dirty="0"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4</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84984"/>
            <a:ext cx="5037014" cy="306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5934097" y="3738518"/>
            <a:ext cx="3000101" cy="2598088"/>
          </a:xfrm>
          <a:prstGeom prst="rect">
            <a:avLst/>
          </a:prstGeom>
        </p:spPr>
      </p:pic>
      <p:pic>
        <p:nvPicPr>
          <p:cNvPr id="1027" name="Picture 3" descr="D:\Etude de cas Atos\Présentation d'étude de cas\Sources\Graphiques\MarketLine - Company Over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1" y="692696"/>
            <a:ext cx="829499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28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solidFill>
                  <a:schemeClr val="accent6">
                    <a:lumMod val="75000"/>
                  </a:schemeClr>
                </a:solidFill>
              </a:rPr>
              <a:t>Diagnostic externe </a:t>
            </a:r>
          </a:p>
          <a:p>
            <a:pPr marL="914400" lvl="1" indent="-514350">
              <a:buFont typeface="+mj-lt"/>
              <a:buAutoNum type="alphaLcParenR"/>
            </a:pPr>
            <a:r>
              <a:rPr lang="fr-FR" sz="2000" dirty="0" smtClean="0">
                <a:solidFill>
                  <a:schemeClr val="accent6">
                    <a:lumMod val="75000"/>
                  </a:schemeClr>
                </a:solidFill>
              </a:rPr>
              <a:t>Segmentation du marché </a:t>
            </a:r>
          </a:p>
          <a:p>
            <a:pPr marL="914400" lvl="1" indent="-514350">
              <a:buFont typeface="+mj-lt"/>
              <a:buAutoNum type="alphaLcParenR"/>
            </a:pPr>
            <a:r>
              <a:rPr lang="fr-FR" sz="2000" dirty="0" smtClean="0">
                <a:hlinkClick r:id="rId3" action="ppaction://hlinksldjump"/>
              </a:rPr>
              <a:t>Dynamique du secteur </a:t>
            </a:r>
            <a:endParaRPr lang="fr-FR" sz="2000" dirty="0" smtClean="0"/>
          </a:p>
          <a:p>
            <a:pPr marL="914400" lvl="1" indent="-514350">
              <a:buFont typeface="+mj-lt"/>
              <a:buAutoNum type="alphaLcParenR"/>
            </a:pPr>
            <a:r>
              <a:rPr lang="fr-FR" sz="2000" dirty="0" smtClean="0">
                <a:hlinkClick r:id="rId4" action="ppaction://hlinksldjump"/>
              </a:rPr>
              <a:t>Les facteur clés de succès </a:t>
            </a:r>
            <a:endParaRPr lang="fr-FR" sz="2000" dirty="0" smtClean="0"/>
          </a:p>
          <a:p>
            <a:pPr marL="914400" lvl="1" indent="-514350">
              <a:buFont typeface="+mj-lt"/>
              <a:buAutoNum type="alphaLcParenR"/>
            </a:pPr>
            <a:r>
              <a:rPr lang="fr-FR" sz="2000" dirty="0" smtClean="0">
                <a:hlinkClick r:id="rId5" action="ppaction://hlinksldjump"/>
              </a:rPr>
              <a:t>Perspectives du marché </a:t>
            </a:r>
            <a:endParaRPr lang="fr-FR" sz="2000" dirty="0" smtClean="0"/>
          </a:p>
          <a:p>
            <a:pPr marL="914400" lvl="1" indent="-514350">
              <a:buFont typeface="+mj-lt"/>
              <a:buAutoNum type="alphaLcParenR"/>
            </a:pPr>
            <a:r>
              <a:rPr lang="fr-FR" sz="2000" dirty="0">
                <a:hlinkClick r:id="rId6" action="ppaction://hlinksldjump"/>
              </a:rPr>
              <a:t>Positionnement sur le marché </a:t>
            </a:r>
            <a:endParaRPr lang="fr-FR" sz="2000" dirty="0" smtClean="0"/>
          </a:p>
          <a:p>
            <a:pPr marL="514350" indent="-514350">
              <a:buFont typeface="+mj-lt"/>
              <a:buAutoNum type="arabicPeriod"/>
            </a:pPr>
            <a:r>
              <a:rPr lang="fr-FR" sz="2400" dirty="0" smtClean="0">
                <a:hlinkClick r:id="rId7" action="ppaction://hlinksldjump"/>
              </a:rPr>
              <a:t>Diagnostic interne </a:t>
            </a:r>
            <a:endParaRPr lang="fr-FR" sz="2400" dirty="0" smtClean="0"/>
          </a:p>
          <a:p>
            <a:pPr marL="914400" lvl="1" indent="-514350">
              <a:buFont typeface="+mj-lt"/>
              <a:buAutoNum type="alphaLcParenR"/>
            </a:pPr>
            <a:r>
              <a:rPr lang="fr-FR" sz="2000" dirty="0" smtClean="0">
                <a:hlinkClick r:id="rId7" action="ppaction://hlinksldjump"/>
              </a:rPr>
              <a:t>Organisation </a:t>
            </a:r>
            <a:endParaRPr lang="fr-FR" sz="2000" dirty="0" smtClean="0"/>
          </a:p>
          <a:p>
            <a:pPr marL="914400" lvl="1" indent="-514350">
              <a:buFont typeface="+mj-lt"/>
              <a:buAutoNum type="alphaLcParenR"/>
            </a:pPr>
            <a:r>
              <a:rPr lang="fr-FR" sz="2000" dirty="0" smtClean="0">
                <a:hlinkClick r:id="rId8" action="ppaction://hlinksldjump"/>
              </a:rPr>
              <a:t>Avantage concurrentiel </a:t>
            </a:r>
            <a:endParaRPr lang="fr-FR" sz="2000" dirty="0" smtClean="0"/>
          </a:p>
          <a:p>
            <a:pPr marL="914400" lvl="1" indent="-514350">
              <a:buFont typeface="+mj-lt"/>
              <a:buAutoNum type="alphaLcParenR"/>
            </a:pPr>
            <a:r>
              <a:rPr lang="fr-FR" sz="2000" dirty="0" smtClean="0">
                <a:hlinkClick r:id="rId9" action="ppaction://hlinksldjump"/>
              </a:rPr>
              <a:t>Potentiel financier </a:t>
            </a:r>
            <a:endParaRPr lang="fr-FR" sz="2000" dirty="0" smtClean="0"/>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hlinkClick r:id="rId11" action="ppaction://hlinksldjump"/>
              </a:rPr>
              <a:t>Synthèse SWOT</a:t>
            </a:r>
            <a:endParaRPr lang="fr-FR" sz="2400" dirty="0" smtClean="0"/>
          </a:p>
          <a:p>
            <a:pPr marL="514350" indent="-514350">
              <a:buFont typeface="+mj-lt"/>
              <a:buAutoNum type="arabicPeriod"/>
            </a:pPr>
            <a:r>
              <a:rPr lang="fr-FR" sz="2400" dirty="0" smtClean="0">
                <a:hlinkClick r:id="rId12"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5</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3" action="ppaction://hlinksldjump"/>
              </a:rPr>
              <a:t>Sommaire</a:t>
            </a:r>
            <a:endParaRPr lang="fr-FR" dirty="0" smtClean="0"/>
          </a:p>
          <a:p>
            <a:pPr algn="l"/>
            <a:endParaRPr lang="fr-FR" dirty="0" smtClean="0"/>
          </a:p>
          <a:p>
            <a:pPr algn="l"/>
            <a:r>
              <a:rPr lang="fr-FR" dirty="0" smtClean="0">
                <a:hlinkClick r:id="rId12" action="ppaction://hlinksldjump"/>
              </a:rPr>
              <a:t>Bibliographie</a:t>
            </a:r>
            <a:endParaRPr lang="fr-FR" dirty="0"/>
          </a:p>
        </p:txBody>
      </p:sp>
    </p:spTree>
    <p:extLst>
      <p:ext uri="{BB962C8B-B14F-4D97-AF65-F5344CB8AC3E}">
        <p14:creationId xmlns:p14="http://schemas.microsoft.com/office/powerpoint/2010/main" val="3689729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sp>
        <p:nvSpPr>
          <p:cNvPr id="3" name="Espace réservé du contenu 2"/>
          <p:cNvSpPr>
            <a:spLocks noGrp="1"/>
          </p:cNvSpPr>
          <p:nvPr>
            <p:ph idx="1"/>
          </p:nvPr>
        </p:nvSpPr>
        <p:spPr>
          <a:xfrm>
            <a:off x="457200" y="908720"/>
            <a:ext cx="8229600" cy="5328592"/>
          </a:xfrm>
        </p:spPr>
        <p:txBody>
          <a:bodyPr>
            <a:noAutofit/>
          </a:bodyPr>
          <a:lstStyle/>
          <a:p>
            <a:pPr marL="342900" lvl="2" indent="-342900"/>
            <a:r>
              <a:rPr lang="fr-FR" b="1" u="sng" dirty="0"/>
              <a:t>Segmentation par activité </a:t>
            </a:r>
          </a:p>
          <a:p>
            <a:pPr lvl="1"/>
            <a:r>
              <a:rPr lang="fr-FR" sz="1400" b="1" i="1" u="sng" dirty="0" smtClean="0"/>
              <a:t>L’infogérance </a:t>
            </a:r>
            <a:r>
              <a:rPr lang="fr-FR" sz="1400" b="1" i="1" u="sng" dirty="0"/>
              <a:t>(IT Outsourcing) </a:t>
            </a:r>
          </a:p>
          <a:p>
            <a:pPr lvl="2"/>
            <a:r>
              <a:rPr lang="fr-FR" sz="1000" dirty="0"/>
              <a:t>Tierce Maintenance Applicative (TMA) (Application Management</a:t>
            </a:r>
            <a:r>
              <a:rPr lang="fr-FR" sz="1000" dirty="0" smtClean="0"/>
              <a:t>)</a:t>
            </a:r>
          </a:p>
          <a:p>
            <a:pPr lvl="2"/>
            <a:r>
              <a:rPr lang="fr-FR" sz="1000" dirty="0"/>
              <a:t>Gestion de l’infrastructure </a:t>
            </a:r>
            <a:r>
              <a:rPr lang="fr-FR" sz="1000" dirty="0" smtClean="0"/>
              <a:t>(</a:t>
            </a:r>
            <a:r>
              <a:rPr lang="fr-FR" sz="1000" dirty="0"/>
              <a:t>Infrastructure Management</a:t>
            </a:r>
            <a:r>
              <a:rPr lang="fr-FR" sz="1000" dirty="0" smtClean="0"/>
              <a:t>)</a:t>
            </a:r>
          </a:p>
          <a:p>
            <a:pPr lvl="2"/>
            <a:r>
              <a:rPr lang="fr-FR" sz="1000" dirty="0"/>
              <a:t>Externalisation des processus métier (Business </a:t>
            </a:r>
            <a:r>
              <a:rPr lang="fr-FR" sz="1000" dirty="0" err="1"/>
              <a:t>Process</a:t>
            </a:r>
            <a:r>
              <a:rPr lang="fr-FR" sz="1000" dirty="0"/>
              <a:t> Outsourcing (BPO</a:t>
            </a:r>
            <a:r>
              <a:rPr lang="fr-FR" sz="1000" dirty="0" smtClean="0"/>
              <a:t>))</a:t>
            </a:r>
          </a:p>
          <a:p>
            <a:pPr lvl="1"/>
            <a:r>
              <a:rPr lang="fr-FR" sz="1400" b="1" i="1" u="sng" dirty="0" smtClean="0"/>
              <a:t>L’intégration </a:t>
            </a:r>
            <a:r>
              <a:rPr lang="fr-FR" sz="1400" b="1" i="1" u="sng" dirty="0"/>
              <a:t>de systèmes (</a:t>
            </a:r>
            <a:r>
              <a:rPr lang="fr-FR" sz="1400" b="1" i="1" u="sng" dirty="0" err="1"/>
              <a:t>Systems</a:t>
            </a:r>
            <a:r>
              <a:rPr lang="fr-FR" sz="1400" b="1" i="1" u="sng" dirty="0"/>
              <a:t> </a:t>
            </a:r>
            <a:r>
              <a:rPr lang="fr-FR" sz="1400" b="1" i="1" u="sng" dirty="0" err="1"/>
              <a:t>Integration</a:t>
            </a:r>
            <a:r>
              <a:rPr lang="fr-FR" sz="1400" b="1" i="1" u="sng" dirty="0"/>
              <a:t>) </a:t>
            </a:r>
            <a:endParaRPr lang="fr-FR" sz="1400" b="1" i="1" u="sng" dirty="0" smtClean="0"/>
          </a:p>
          <a:p>
            <a:pPr lvl="1"/>
            <a:r>
              <a:rPr lang="fr-FR" sz="1400" b="1" i="1" u="sng" dirty="0"/>
              <a:t>Le conseil en informatique (IT Consulting) </a:t>
            </a:r>
          </a:p>
          <a:p>
            <a:pPr marL="457200" lvl="1" indent="0">
              <a:buNone/>
            </a:pPr>
            <a:endParaRPr lang="fr-FR" sz="1400" dirty="0" smtClean="0">
              <a:sym typeface="Wingdings" panose="05000000000000000000" pitchFamily="2" charset="2"/>
            </a:endParaRPr>
          </a:p>
          <a:p>
            <a:pPr marL="457200" lvl="1" indent="0">
              <a:buNone/>
            </a:pPr>
            <a:r>
              <a:rPr lang="fr-FR" sz="1400" dirty="0" smtClean="0">
                <a:sym typeface="Wingdings" panose="05000000000000000000" pitchFamily="2" charset="2"/>
              </a:rPr>
              <a:t> </a:t>
            </a:r>
            <a:r>
              <a:rPr lang="fr-FR" sz="1400" dirty="0" smtClean="0"/>
              <a:t>Statistiquement réparties entre les Codes </a:t>
            </a:r>
            <a:r>
              <a:rPr lang="fr-FR" sz="1400" dirty="0"/>
              <a:t>NAF : 62.01 ; 62.02 ; 62.03 et 62.09 </a:t>
            </a:r>
          </a:p>
          <a:p>
            <a:pPr lvl="1"/>
            <a:endParaRPr lang="fr-FR" sz="1400" b="1" i="1" u="sng" dirty="0"/>
          </a:p>
          <a:p>
            <a:r>
              <a:rPr lang="fr-FR" sz="2400" b="1" u="sng" dirty="0"/>
              <a:t>Segmentation par zone géographique </a:t>
            </a:r>
          </a:p>
          <a:p>
            <a:pPr lvl="1"/>
            <a:r>
              <a:rPr lang="fr-FR" sz="1400" b="1" i="1" u="sng" dirty="0" smtClean="0"/>
              <a:t>Les principaux marchés sont : </a:t>
            </a:r>
          </a:p>
          <a:p>
            <a:pPr lvl="2"/>
            <a:r>
              <a:rPr lang="fr-FR" sz="1000" b="1" i="1" u="sng" dirty="0" smtClean="0"/>
              <a:t>Amérique </a:t>
            </a:r>
            <a:r>
              <a:rPr lang="fr-FR" sz="1000" b="1" i="1" u="sng" dirty="0"/>
              <a:t>du </a:t>
            </a:r>
            <a:r>
              <a:rPr lang="fr-FR" sz="1000" b="1" i="1" u="sng" dirty="0" smtClean="0"/>
              <a:t>nord</a:t>
            </a:r>
            <a:endParaRPr lang="fr-FR" sz="600" b="1" i="1" u="sng" dirty="0"/>
          </a:p>
          <a:p>
            <a:pPr lvl="2"/>
            <a:r>
              <a:rPr lang="fr-FR" sz="1000" b="1" i="1" u="sng" dirty="0" smtClean="0"/>
              <a:t>L’Europe  </a:t>
            </a:r>
          </a:p>
          <a:p>
            <a:pPr lvl="1"/>
            <a:r>
              <a:rPr lang="fr-FR" sz="1400" b="1" i="1" u="sng" dirty="0" smtClean="0"/>
              <a:t>La segmentation de BNP PARIBAS [6] est : </a:t>
            </a:r>
          </a:p>
          <a:p>
            <a:pPr lvl="2"/>
            <a:r>
              <a:rPr lang="fr-FR" sz="1000" b="1" i="1" u="sng" dirty="0" smtClean="0"/>
              <a:t>EMEA (Europe Middle-East &amp; </a:t>
            </a:r>
            <a:r>
              <a:rPr lang="fr-FR" sz="1000" b="1" i="1" u="sng" dirty="0" err="1" smtClean="0"/>
              <a:t>Africa</a:t>
            </a:r>
            <a:r>
              <a:rPr lang="fr-FR" sz="1000" b="1" i="1" u="sng" dirty="0" smtClean="0"/>
              <a:t>) </a:t>
            </a:r>
          </a:p>
          <a:p>
            <a:pPr lvl="2"/>
            <a:r>
              <a:rPr lang="fr-FR" sz="1000" b="1" i="1" u="sng" dirty="0" err="1" smtClean="0"/>
              <a:t>Americas</a:t>
            </a:r>
            <a:r>
              <a:rPr lang="fr-FR" sz="1000" b="1" i="1" u="sng" dirty="0" smtClean="0"/>
              <a:t> </a:t>
            </a:r>
          </a:p>
          <a:p>
            <a:pPr lvl="2"/>
            <a:r>
              <a:rPr lang="fr-FR" sz="1000" b="1" i="1" u="sng" dirty="0" err="1" smtClean="0"/>
              <a:t>AsiaPacific</a:t>
            </a:r>
            <a:r>
              <a:rPr lang="fr-FR" sz="1000" b="1" i="1" u="sng" dirty="0" smtClean="0"/>
              <a:t> </a:t>
            </a:r>
            <a:endParaRPr lang="fr-FR" sz="1000" b="1" i="1" u="sng" dirty="0"/>
          </a:p>
          <a:p>
            <a:pPr lvl="0"/>
            <a:endParaRPr lang="fr-FR" sz="1800" dirty="0" smtClean="0"/>
          </a:p>
          <a:p>
            <a:pPr marL="0" lvl="0" indent="0" algn="r">
              <a:buNone/>
            </a:pPr>
            <a:r>
              <a:rPr lang="fr-FR" sz="1600" dirty="0" smtClean="0"/>
              <a:t>(Plus de détails dans le rapport joint à cette étude)</a:t>
            </a:r>
            <a:endParaRPr lang="fr-FR" sz="1600" dirty="0"/>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6</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546659" cy="369332"/>
          </a:xfrm>
          <a:prstGeom prst="rect">
            <a:avLst/>
          </a:prstGeom>
        </p:spPr>
        <p:txBody>
          <a:bodyPr wrap="none">
            <a:spAutoFit/>
          </a:bodyPr>
          <a:lstStyle/>
          <a:p>
            <a:r>
              <a:rPr lang="fr-FR" dirty="0"/>
              <a:t>Segmentation du marché</a:t>
            </a:r>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350077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4000" dirty="0" smtClean="0"/>
              <a:t>Sommaire</a:t>
            </a:r>
            <a:endParaRPr lang="fr-FR" dirty="0"/>
          </a:p>
        </p:txBody>
      </p:sp>
      <p:sp>
        <p:nvSpPr>
          <p:cNvPr id="3" name="Espace réservé du contenu 2"/>
          <p:cNvSpPr>
            <a:spLocks noGrp="1"/>
          </p:cNvSpPr>
          <p:nvPr>
            <p:ph idx="1"/>
          </p:nvPr>
        </p:nvSpPr>
        <p:spPr>
          <a:xfrm>
            <a:off x="457200" y="908720"/>
            <a:ext cx="8229600" cy="5472608"/>
          </a:xfrm>
        </p:spPr>
        <p:txBody>
          <a:bodyPr>
            <a:noAutofit/>
          </a:bodyPr>
          <a:lstStyle/>
          <a:p>
            <a:pPr marL="514350" indent="-514350">
              <a:buFont typeface="+mj-lt"/>
              <a:buAutoNum type="arabicPeriod"/>
            </a:pPr>
            <a:r>
              <a:rPr lang="fr-FR" sz="2400" dirty="0" smtClean="0">
                <a:hlinkClick r:id="rId2" action="ppaction://hlinksldjump"/>
              </a:rPr>
              <a:t>Présentation de l’entreprise </a:t>
            </a:r>
            <a:endParaRPr lang="fr-FR" sz="2400" dirty="0" smtClean="0"/>
          </a:p>
          <a:p>
            <a:pPr marL="514350" indent="-514350">
              <a:buFont typeface="+mj-lt"/>
              <a:buAutoNum type="arabicPeriod"/>
            </a:pPr>
            <a:r>
              <a:rPr lang="fr-FR" sz="2400" dirty="0" smtClean="0">
                <a:solidFill>
                  <a:schemeClr val="accent6">
                    <a:lumMod val="75000"/>
                  </a:schemeClr>
                </a:solidFill>
              </a:rPr>
              <a:t>Diagnostic externe </a:t>
            </a:r>
          </a:p>
          <a:p>
            <a:pPr marL="914400" lvl="1" indent="-514350">
              <a:buFont typeface="+mj-lt"/>
              <a:buAutoNum type="alphaLcParenR"/>
            </a:pPr>
            <a:r>
              <a:rPr lang="fr-FR" sz="2000" dirty="0" smtClean="0">
                <a:hlinkClick r:id="rId3" action="ppaction://hlinksldjump"/>
              </a:rPr>
              <a:t>Segmentation du marché </a:t>
            </a:r>
            <a:endParaRPr lang="fr-FR" sz="2000" dirty="0" smtClean="0"/>
          </a:p>
          <a:p>
            <a:pPr marL="914400" lvl="1" indent="-514350">
              <a:buFont typeface="+mj-lt"/>
              <a:buAutoNum type="alphaLcParenR"/>
            </a:pPr>
            <a:r>
              <a:rPr lang="fr-FR" sz="2000" dirty="0" smtClean="0">
                <a:solidFill>
                  <a:schemeClr val="accent6">
                    <a:lumMod val="75000"/>
                  </a:schemeClr>
                </a:solidFill>
              </a:rPr>
              <a:t>Dynamique du secteur </a:t>
            </a:r>
          </a:p>
          <a:p>
            <a:pPr marL="914400" lvl="1" indent="-514350">
              <a:buFont typeface="+mj-lt"/>
              <a:buAutoNum type="alphaLcParenR"/>
            </a:pPr>
            <a:r>
              <a:rPr lang="fr-FR" sz="2000" dirty="0" smtClean="0">
                <a:hlinkClick r:id="rId4" action="ppaction://hlinksldjump"/>
              </a:rPr>
              <a:t>Les facteur clés de succès </a:t>
            </a:r>
            <a:endParaRPr lang="fr-FR" sz="2000" dirty="0" smtClean="0"/>
          </a:p>
          <a:p>
            <a:pPr marL="914400" lvl="1" indent="-514350">
              <a:buFont typeface="+mj-lt"/>
              <a:buAutoNum type="alphaLcParenR"/>
            </a:pPr>
            <a:r>
              <a:rPr lang="fr-FR" sz="2000" dirty="0" smtClean="0">
                <a:hlinkClick r:id="rId5" action="ppaction://hlinksldjump"/>
              </a:rPr>
              <a:t>Perspectives du marché </a:t>
            </a:r>
            <a:endParaRPr lang="fr-FR" sz="2000" dirty="0" smtClean="0"/>
          </a:p>
          <a:p>
            <a:pPr marL="914400" lvl="1" indent="-514350">
              <a:buFont typeface="+mj-lt"/>
              <a:buAutoNum type="alphaLcParenR"/>
            </a:pPr>
            <a:r>
              <a:rPr lang="fr-FR" sz="2000" dirty="0">
                <a:hlinkClick r:id="rId6" action="ppaction://hlinksldjump"/>
              </a:rPr>
              <a:t>Positionnement sur le marché </a:t>
            </a:r>
            <a:endParaRPr lang="fr-FR" sz="2000" dirty="0" smtClean="0"/>
          </a:p>
          <a:p>
            <a:pPr marL="514350" indent="-514350">
              <a:buFont typeface="+mj-lt"/>
              <a:buAutoNum type="arabicPeriod"/>
            </a:pPr>
            <a:r>
              <a:rPr lang="fr-FR" sz="2400" dirty="0" smtClean="0">
                <a:hlinkClick r:id="rId7" action="ppaction://hlinksldjump"/>
              </a:rPr>
              <a:t>Diagnostic interne </a:t>
            </a:r>
            <a:endParaRPr lang="fr-FR" sz="2400" dirty="0" smtClean="0"/>
          </a:p>
          <a:p>
            <a:pPr marL="914400" lvl="1" indent="-514350">
              <a:buFont typeface="+mj-lt"/>
              <a:buAutoNum type="alphaLcParenR"/>
            </a:pPr>
            <a:r>
              <a:rPr lang="fr-FR" sz="2000" dirty="0" smtClean="0">
                <a:hlinkClick r:id="rId7" action="ppaction://hlinksldjump"/>
              </a:rPr>
              <a:t>Organisation </a:t>
            </a:r>
            <a:endParaRPr lang="fr-FR" sz="2000" dirty="0" smtClean="0"/>
          </a:p>
          <a:p>
            <a:pPr marL="914400" lvl="1" indent="-514350">
              <a:buFont typeface="+mj-lt"/>
              <a:buAutoNum type="alphaLcParenR"/>
            </a:pPr>
            <a:r>
              <a:rPr lang="fr-FR" sz="2000" dirty="0" smtClean="0">
                <a:hlinkClick r:id="rId8" action="ppaction://hlinksldjump"/>
              </a:rPr>
              <a:t>Avantage concurrentiel </a:t>
            </a:r>
            <a:endParaRPr lang="fr-FR" sz="2000" dirty="0" smtClean="0"/>
          </a:p>
          <a:p>
            <a:pPr marL="914400" lvl="1" indent="-514350">
              <a:buFont typeface="+mj-lt"/>
              <a:buAutoNum type="alphaLcParenR"/>
            </a:pPr>
            <a:r>
              <a:rPr lang="fr-FR" sz="2000" dirty="0" smtClean="0">
                <a:hlinkClick r:id="rId9" action="ppaction://hlinksldjump"/>
              </a:rPr>
              <a:t>Potentiel financier </a:t>
            </a:r>
            <a:endParaRPr lang="fr-FR" sz="2000" dirty="0" smtClean="0"/>
          </a:p>
          <a:p>
            <a:pPr marL="914400" lvl="1" indent="-514350">
              <a:buFont typeface="+mj-lt"/>
              <a:buAutoNum type="alphaLcParenR"/>
            </a:pPr>
            <a:r>
              <a:rPr lang="fr-FR" sz="2000" dirty="0" smtClean="0">
                <a:hlinkClick r:id="rId10" action="ppaction://hlinksldjump"/>
              </a:rPr>
              <a:t>Fusions, acquisitions et  alliances</a:t>
            </a:r>
            <a:endParaRPr lang="fr-FR" sz="2000" dirty="0" smtClean="0"/>
          </a:p>
          <a:p>
            <a:pPr marL="514350" indent="-514350">
              <a:buFont typeface="+mj-lt"/>
              <a:buAutoNum type="arabicPeriod"/>
            </a:pPr>
            <a:r>
              <a:rPr lang="fr-FR" sz="2400" dirty="0" smtClean="0">
                <a:hlinkClick r:id="rId11" action="ppaction://hlinksldjump"/>
              </a:rPr>
              <a:t>Synthèse SWOT</a:t>
            </a:r>
            <a:endParaRPr lang="fr-FR" sz="2400" dirty="0" smtClean="0"/>
          </a:p>
          <a:p>
            <a:pPr marL="514350" indent="-514350">
              <a:buFont typeface="+mj-lt"/>
              <a:buAutoNum type="arabicPeriod"/>
            </a:pPr>
            <a:r>
              <a:rPr lang="fr-FR" sz="2400" dirty="0" smtClean="0">
                <a:hlinkClick r:id="rId12" action="ppaction://hlinksldjump"/>
              </a:rPr>
              <a:t>Bibliographie</a:t>
            </a:r>
            <a:r>
              <a:rPr lang="fr-FR" sz="2400" dirty="0" smtClean="0"/>
              <a:t> </a:t>
            </a:r>
          </a:p>
        </p:txBody>
      </p:sp>
      <p:sp>
        <p:nvSpPr>
          <p:cNvPr id="4" name="Espace réservé du pied de page 3"/>
          <p:cNvSpPr>
            <a:spLocks noGrp="1"/>
          </p:cNvSpPr>
          <p:nvPr>
            <p:ph type="ftr" sz="quarter" idx="11"/>
          </p:nvPr>
        </p:nvSpPr>
        <p:spPr/>
        <p:txBody>
          <a:bodyPr/>
          <a:lstStyle/>
          <a:p>
            <a:r>
              <a:rPr lang="fr-FR" smtClean="0"/>
              <a:t>CNAM - EPT203 Stratégies et marchés</a:t>
            </a:r>
            <a:endParaRPr lang="fr-FR" dirty="0"/>
          </a:p>
        </p:txBody>
      </p:sp>
      <p:sp>
        <p:nvSpPr>
          <p:cNvPr id="5" name="Espace réservé du numéro de diapositive 4"/>
          <p:cNvSpPr>
            <a:spLocks noGrp="1"/>
          </p:cNvSpPr>
          <p:nvPr>
            <p:ph type="sldNum" sz="quarter" idx="12"/>
          </p:nvPr>
        </p:nvSpPr>
        <p:spPr/>
        <p:txBody>
          <a:bodyPr/>
          <a:lstStyle/>
          <a:p>
            <a:fld id="{5DA146AC-B192-47F0-8C42-0181700C65E5}" type="slidenum">
              <a:rPr lang="fr-FR" smtClean="0"/>
              <a:t>7</a:t>
            </a:fld>
            <a:endParaRPr lang="fr-FR" dirty="0"/>
          </a:p>
        </p:txBody>
      </p:sp>
      <p:sp>
        <p:nvSpPr>
          <p:cNvPr id="6" name="Espace réservé de la date 5"/>
          <p:cNvSpPr>
            <a:spLocks noGrp="1"/>
          </p:cNvSpPr>
          <p:nvPr>
            <p:ph type="dt" sz="half" idx="10"/>
          </p:nvPr>
        </p:nvSpPr>
        <p:spPr/>
        <p:txBody>
          <a:bodyPr/>
          <a:lstStyle/>
          <a:p>
            <a:r>
              <a:rPr lang="fr-FR" smtClean="0"/>
              <a:t>février 2015</a:t>
            </a:r>
            <a:endParaRPr lang="fr-FR" dirty="0"/>
          </a:p>
        </p:txBody>
      </p:sp>
      <p:sp>
        <p:nvSpPr>
          <p:cNvPr id="7"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
        <p:nvSpPr>
          <p:cNvPr id="8"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13" action="ppaction://hlinksldjump"/>
              </a:rPr>
              <a:t>Sommaire</a:t>
            </a:r>
            <a:endParaRPr lang="fr-FR" dirty="0" smtClean="0"/>
          </a:p>
          <a:p>
            <a:pPr algn="l"/>
            <a:endParaRPr lang="fr-FR" dirty="0" smtClean="0"/>
          </a:p>
          <a:p>
            <a:pPr algn="l"/>
            <a:r>
              <a:rPr lang="fr-FR" dirty="0" smtClean="0">
                <a:hlinkClick r:id="rId12" action="ppaction://hlinksldjump"/>
              </a:rPr>
              <a:t>Bibliographie</a:t>
            </a:r>
            <a:endParaRPr lang="fr-FR" dirty="0"/>
          </a:p>
        </p:txBody>
      </p:sp>
    </p:spTree>
    <p:extLst>
      <p:ext uri="{BB962C8B-B14F-4D97-AF65-F5344CB8AC3E}">
        <p14:creationId xmlns:p14="http://schemas.microsoft.com/office/powerpoint/2010/main" val="74194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sp>
        <p:nvSpPr>
          <p:cNvPr id="3" name="Espace réservé du contenu 2"/>
          <p:cNvSpPr>
            <a:spLocks noGrp="1"/>
          </p:cNvSpPr>
          <p:nvPr>
            <p:ph idx="1"/>
          </p:nvPr>
        </p:nvSpPr>
        <p:spPr>
          <a:xfrm>
            <a:off x="457200" y="1052736"/>
            <a:ext cx="8229600" cy="5073427"/>
          </a:xfrm>
        </p:spPr>
        <p:txBody>
          <a:bodyPr>
            <a:normAutofit fontScale="62500" lnSpcReduction="20000"/>
          </a:bodyPr>
          <a:lstStyle/>
          <a:p>
            <a:pPr lvl="0"/>
            <a:r>
              <a:rPr lang="fr-FR" sz="2800" dirty="0"/>
              <a:t>La concentration est faible dans le secteur</a:t>
            </a:r>
          </a:p>
          <a:p>
            <a:pPr lvl="0"/>
            <a:r>
              <a:rPr lang="fr-FR" sz="2800" dirty="0"/>
              <a:t>L’intensité concurrentielle est forte à cause de grande variété des concurrents : ingénieurs indépendants, SSII classiques, filiales de grands groupes, concurrents indiens. </a:t>
            </a:r>
          </a:p>
          <a:p>
            <a:pPr marL="0" indent="0">
              <a:buNone/>
            </a:pPr>
            <a:endParaRPr lang="fr-FR" sz="2800" dirty="0"/>
          </a:p>
          <a:p>
            <a:pPr lvl="0"/>
            <a:r>
              <a:rPr lang="fr-FR" sz="2800" dirty="0"/>
              <a:t>Les 20 premiers acteurs en France partagent 60% des parts de marché </a:t>
            </a:r>
            <a:r>
              <a:rPr lang="fr-FR" sz="2800" b="1" dirty="0"/>
              <a:t>[3]</a:t>
            </a:r>
            <a:r>
              <a:rPr lang="fr-FR" sz="2800" dirty="0"/>
              <a:t>. </a:t>
            </a:r>
          </a:p>
          <a:p>
            <a:pPr lvl="0"/>
            <a:r>
              <a:rPr lang="fr-FR" sz="2800" dirty="0"/>
              <a:t>Les 10 premiers acteurs partagent 24% des parts de marché </a:t>
            </a:r>
            <a:r>
              <a:rPr lang="fr-FR" sz="2800" b="1" dirty="0"/>
              <a:t>[6]</a:t>
            </a:r>
            <a:r>
              <a:rPr lang="fr-FR" sz="2800" dirty="0"/>
              <a:t>. </a:t>
            </a:r>
          </a:p>
          <a:p>
            <a:pPr lvl="0"/>
            <a:r>
              <a:rPr lang="fr-FR" sz="2800" dirty="0"/>
              <a:t>L’industrie des services informatique est arrivée au stade de maturité, avec prix en baisse, une croissance qui se ralentit et une tendance à la concentration </a:t>
            </a:r>
            <a:r>
              <a:rPr lang="fr-FR" sz="2800" b="1" dirty="0"/>
              <a:t>[8]</a:t>
            </a:r>
            <a:r>
              <a:rPr lang="fr-FR" sz="2800" dirty="0"/>
              <a:t>. </a:t>
            </a:r>
          </a:p>
          <a:p>
            <a:pPr lvl="0"/>
            <a:r>
              <a:rPr lang="fr-FR" sz="2800" dirty="0"/>
              <a:t>L’indicateur de performance du secteur (IPI) est stable en 2015 </a:t>
            </a:r>
            <a:r>
              <a:rPr lang="fr-FR" sz="2800" b="1" dirty="0"/>
              <a:t>[6]</a:t>
            </a:r>
            <a:r>
              <a:rPr lang="fr-FR" sz="2800" dirty="0"/>
              <a:t>. </a:t>
            </a:r>
          </a:p>
          <a:p>
            <a:pPr lvl="0"/>
            <a:r>
              <a:rPr lang="fr-FR" sz="2800" dirty="0"/>
              <a:t>La sensibilité du secteur au PIB (</a:t>
            </a:r>
            <a:r>
              <a:rPr lang="fr-FR" sz="2800" dirty="0" smtClean="0"/>
              <a:t>DGP</a:t>
            </a:r>
            <a:r>
              <a:rPr lang="fr-FR" sz="1900" dirty="0" smtClean="0"/>
              <a:t>*</a:t>
            </a:r>
            <a:r>
              <a:rPr lang="fr-FR" sz="2800" dirty="0" smtClean="0"/>
              <a:t>) </a:t>
            </a:r>
            <a:r>
              <a:rPr lang="fr-FR" sz="2800" dirty="0"/>
              <a:t>et au RSE (</a:t>
            </a:r>
            <a:r>
              <a:rPr lang="fr-FR" sz="2800" dirty="0" smtClean="0"/>
              <a:t>CSR</a:t>
            </a:r>
            <a:r>
              <a:rPr lang="fr-FR" sz="1900" dirty="0" smtClean="0"/>
              <a:t>**</a:t>
            </a:r>
            <a:r>
              <a:rPr lang="fr-FR" sz="2800" dirty="0" smtClean="0"/>
              <a:t>) </a:t>
            </a:r>
            <a:r>
              <a:rPr lang="fr-FR" sz="2800" dirty="0"/>
              <a:t>est faible </a:t>
            </a:r>
            <a:r>
              <a:rPr lang="fr-FR" sz="2800" b="1" dirty="0"/>
              <a:t>[6]</a:t>
            </a:r>
            <a:r>
              <a:rPr lang="fr-FR" sz="2800" dirty="0"/>
              <a:t>. </a:t>
            </a:r>
          </a:p>
          <a:p>
            <a:pPr marL="0" indent="0">
              <a:buNone/>
            </a:pPr>
            <a:endParaRPr lang="fr-FR" sz="2800" dirty="0"/>
          </a:p>
          <a:p>
            <a:pPr lvl="0"/>
            <a:r>
              <a:rPr lang="fr-FR" sz="2800" dirty="0"/>
              <a:t>La structure des coûts est essentiellement composée de frais de main d’œuvre. Chez Atos le ratio CA/effectif est entre 110000 et 115000 (faible par rapport au secteur) </a:t>
            </a:r>
            <a:r>
              <a:rPr lang="fr-FR" sz="2800" b="1" dirty="0"/>
              <a:t>[8]</a:t>
            </a:r>
            <a:r>
              <a:rPr lang="fr-FR" sz="2800" dirty="0"/>
              <a:t>. </a:t>
            </a:r>
          </a:p>
          <a:p>
            <a:pPr lvl="0"/>
            <a:r>
              <a:rPr lang="fr-FR" sz="2800" dirty="0"/>
              <a:t>Jeux concurrentiel essentiellement dominée par les coûts salariaux </a:t>
            </a:r>
            <a:r>
              <a:rPr lang="fr-FR" sz="2800" b="1" dirty="0"/>
              <a:t>[5</a:t>
            </a:r>
            <a:r>
              <a:rPr lang="fr-FR" sz="2800" b="1" dirty="0" smtClean="0"/>
              <a:t>]</a:t>
            </a:r>
            <a:r>
              <a:rPr lang="fr-FR" sz="2800" dirty="0" smtClean="0"/>
              <a:t>.</a:t>
            </a:r>
          </a:p>
          <a:p>
            <a:pPr marL="0" indent="0">
              <a:buNone/>
            </a:pPr>
            <a:endParaRPr lang="fr-FR" sz="2800" dirty="0" smtClean="0"/>
          </a:p>
          <a:p>
            <a:pPr marL="0" indent="0">
              <a:buNone/>
            </a:pPr>
            <a:r>
              <a:rPr lang="fr-FR" sz="1900" dirty="0" smtClean="0"/>
              <a:t>*</a:t>
            </a:r>
            <a:r>
              <a:rPr lang="fr-FR" sz="2200" dirty="0" smtClean="0"/>
              <a:t>RSE </a:t>
            </a:r>
            <a:r>
              <a:rPr lang="fr-FR" sz="2200" dirty="0"/>
              <a:t>= Responsabilité Sociétale des Entreprises </a:t>
            </a:r>
          </a:p>
          <a:p>
            <a:pPr marL="0" indent="0">
              <a:buNone/>
            </a:pPr>
            <a:r>
              <a:rPr lang="fr-FR" sz="1900" dirty="0" smtClean="0"/>
              <a:t>**</a:t>
            </a:r>
            <a:r>
              <a:rPr lang="fr-FR" sz="2200" dirty="0" smtClean="0"/>
              <a:t>CSR </a:t>
            </a:r>
            <a:r>
              <a:rPr lang="fr-FR" sz="2200" dirty="0"/>
              <a:t>= </a:t>
            </a:r>
            <a:r>
              <a:rPr lang="fr-FR" sz="2200" dirty="0" err="1"/>
              <a:t>Corporate</a:t>
            </a:r>
            <a:r>
              <a:rPr lang="fr-FR" sz="2200" dirty="0"/>
              <a:t> Social </a:t>
            </a:r>
            <a:r>
              <a:rPr lang="fr-FR" sz="2200" dirty="0" err="1"/>
              <a:t>Responsibility</a:t>
            </a:r>
            <a:r>
              <a:rPr lang="fr-FR" sz="2200" dirty="0"/>
              <a:t> </a:t>
            </a:r>
            <a:endParaRPr lang="fr-FR" sz="2800" dirty="0"/>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8</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304542" cy="369332"/>
          </a:xfrm>
          <a:prstGeom prst="rect">
            <a:avLst/>
          </a:prstGeom>
        </p:spPr>
        <p:txBody>
          <a:bodyPr wrap="none">
            <a:spAutoFit/>
          </a:bodyPr>
          <a:lstStyle/>
          <a:p>
            <a:r>
              <a:rPr lang="fr-FR" dirty="0" smtClean="0"/>
              <a:t>Dynamique du secteur</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169066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44624"/>
            <a:ext cx="3384376" cy="400690"/>
          </a:xfrm>
        </p:spPr>
        <p:txBody>
          <a:bodyPr>
            <a:normAutofit fontScale="90000"/>
          </a:bodyPr>
          <a:lstStyle/>
          <a:p>
            <a:pPr lvl="1" algn="ctr" rtl="0">
              <a:spcBef>
                <a:spcPct val="0"/>
              </a:spcBef>
            </a:pPr>
            <a:r>
              <a:rPr lang="fr-FR" sz="3600" dirty="0" smtClean="0">
                <a:latin typeface="+mj-lt"/>
              </a:rPr>
              <a:t>Diagnostic externe</a:t>
            </a:r>
            <a:endParaRPr lang="fr-FR" sz="2400" dirty="0">
              <a:latin typeface="+mj-lt"/>
            </a:endParaRPr>
          </a:p>
        </p:txBody>
      </p:sp>
      <p:sp>
        <p:nvSpPr>
          <p:cNvPr id="3" name="Espace réservé du contenu 2"/>
          <p:cNvSpPr>
            <a:spLocks noGrp="1"/>
          </p:cNvSpPr>
          <p:nvPr>
            <p:ph idx="1"/>
          </p:nvPr>
        </p:nvSpPr>
        <p:spPr>
          <a:xfrm>
            <a:off x="457200" y="1052736"/>
            <a:ext cx="8229600" cy="5040560"/>
          </a:xfrm>
        </p:spPr>
        <p:txBody>
          <a:bodyPr>
            <a:normAutofit fontScale="77500" lnSpcReduction="20000"/>
          </a:bodyPr>
          <a:lstStyle/>
          <a:p>
            <a:pPr lvl="0"/>
            <a:r>
              <a:rPr lang="fr-FR" sz="2800" dirty="0" smtClean="0"/>
              <a:t>Le </a:t>
            </a:r>
            <a:r>
              <a:rPr lang="fr-FR" sz="2800" dirty="0"/>
              <a:t>rendement d’échelle est croissant dans ce secteur. </a:t>
            </a:r>
          </a:p>
          <a:p>
            <a:pPr lvl="0"/>
            <a:r>
              <a:rPr lang="fr-FR" sz="2800" dirty="0"/>
              <a:t>Les effets d’échelles sont sensibles dans l’infogérance. </a:t>
            </a:r>
          </a:p>
          <a:p>
            <a:pPr lvl="0"/>
            <a:r>
              <a:rPr lang="fr-FR" sz="2800" dirty="0"/>
              <a:t>L’intégration de systèmes fonctionne par projets et l’effet d’échelle est donc moins fort. </a:t>
            </a:r>
          </a:p>
          <a:p>
            <a:pPr lvl="0"/>
            <a:r>
              <a:rPr lang="fr-FR" sz="2800" dirty="0"/>
              <a:t>En infogérance, le coût de changement de prestataire est élevé pour le client </a:t>
            </a:r>
            <a:r>
              <a:rPr lang="fr-FR" sz="2800" b="1" dirty="0"/>
              <a:t>[4]</a:t>
            </a:r>
            <a:r>
              <a:rPr lang="fr-FR" sz="2800" dirty="0"/>
              <a:t>. </a:t>
            </a:r>
          </a:p>
          <a:p>
            <a:pPr marL="0" indent="0">
              <a:buNone/>
            </a:pPr>
            <a:endParaRPr lang="fr-FR" sz="2800" dirty="0"/>
          </a:p>
          <a:p>
            <a:pPr lvl="0"/>
            <a:r>
              <a:rPr lang="fr-FR" sz="2800" dirty="0"/>
              <a:t>Barrière à l’entrée faible </a:t>
            </a:r>
            <a:r>
              <a:rPr lang="fr-FR" sz="2800" b="1" dirty="0"/>
              <a:t>[8]</a:t>
            </a:r>
            <a:endParaRPr lang="fr-FR" sz="2800" dirty="0" smtClean="0"/>
          </a:p>
          <a:p>
            <a:pPr lvl="1"/>
            <a:r>
              <a:rPr lang="fr-FR" sz="2400" dirty="0" smtClean="0"/>
              <a:t>Des </a:t>
            </a:r>
            <a:r>
              <a:rPr lang="fr-FR" sz="2400" dirty="0"/>
              <a:t>ingénieurs indépendants peuvent se lancer facilement </a:t>
            </a:r>
            <a:r>
              <a:rPr lang="fr-FR" sz="2400" b="1" dirty="0"/>
              <a:t>[8]</a:t>
            </a:r>
            <a:endParaRPr lang="fr-FR" sz="2400" dirty="0" smtClean="0"/>
          </a:p>
          <a:p>
            <a:pPr lvl="1"/>
            <a:r>
              <a:rPr lang="fr-FR" sz="2400" dirty="0" smtClean="0"/>
              <a:t>Par contre les petites entreprises n’ont pas accès aux grands comptes </a:t>
            </a:r>
            <a:r>
              <a:rPr lang="fr-FR" sz="2400" b="1" dirty="0" smtClean="0"/>
              <a:t>[6]</a:t>
            </a:r>
            <a:endParaRPr lang="fr-FR" sz="2400" dirty="0"/>
          </a:p>
          <a:p>
            <a:pPr lvl="0"/>
            <a:r>
              <a:rPr lang="fr-FR" sz="2800" dirty="0"/>
              <a:t>Les concurrents les plus puissants sont les américains (IBM, HP, </a:t>
            </a:r>
            <a:r>
              <a:rPr lang="fr-FR" sz="2800" dirty="0" err="1"/>
              <a:t>Accenture</a:t>
            </a:r>
            <a:r>
              <a:rPr lang="fr-FR" sz="2800" dirty="0"/>
              <a:t>) qui détiennent les meilleures technologies et qui ont commencé à délocaliser avant les européens </a:t>
            </a:r>
            <a:r>
              <a:rPr lang="fr-FR" sz="2800" b="1" dirty="0"/>
              <a:t>[8]</a:t>
            </a:r>
            <a:r>
              <a:rPr lang="fr-FR" sz="2800" dirty="0"/>
              <a:t>. </a:t>
            </a:r>
          </a:p>
          <a:p>
            <a:r>
              <a:rPr lang="fr-FR" sz="2800" dirty="0"/>
              <a:t>Il est stratégique de délocaliser pour réduire les charges salariales dans les pays à bas coût comme l’Inde mais aussi les pays de l’Afrique de nord (Tunisie, Maroc) </a:t>
            </a:r>
            <a:r>
              <a:rPr lang="fr-FR" sz="2800" b="1" dirty="0"/>
              <a:t>[3]</a:t>
            </a:r>
            <a:r>
              <a:rPr lang="fr-FR" sz="2800" dirty="0"/>
              <a:t>. </a:t>
            </a:r>
          </a:p>
        </p:txBody>
      </p:sp>
      <p:sp>
        <p:nvSpPr>
          <p:cNvPr id="4" name="Espace réservé de la date 3"/>
          <p:cNvSpPr>
            <a:spLocks noGrp="1"/>
          </p:cNvSpPr>
          <p:nvPr>
            <p:ph type="dt" sz="half" idx="10"/>
          </p:nvPr>
        </p:nvSpPr>
        <p:spPr/>
        <p:txBody>
          <a:bodyPr/>
          <a:lstStyle/>
          <a:p>
            <a:r>
              <a:rPr lang="fr-FR" smtClean="0"/>
              <a:t>février 2015</a:t>
            </a:r>
            <a:endParaRPr lang="fr-FR" dirty="0"/>
          </a:p>
        </p:txBody>
      </p:sp>
      <p:sp>
        <p:nvSpPr>
          <p:cNvPr id="5" name="Espace réservé du pied de page 4"/>
          <p:cNvSpPr>
            <a:spLocks noGrp="1"/>
          </p:cNvSpPr>
          <p:nvPr>
            <p:ph type="ftr" sz="quarter" idx="11"/>
          </p:nvPr>
        </p:nvSpPr>
        <p:spPr/>
        <p:txBody>
          <a:bodyPr/>
          <a:lstStyle/>
          <a:p>
            <a:r>
              <a:rPr lang="fr-FR" smtClean="0"/>
              <a:t>CNAM - EPT203 Stratégies et marchés</a:t>
            </a:r>
            <a:endParaRPr lang="fr-FR" dirty="0"/>
          </a:p>
        </p:txBody>
      </p:sp>
      <p:sp>
        <p:nvSpPr>
          <p:cNvPr id="6" name="Espace réservé du numéro de diapositive 5"/>
          <p:cNvSpPr>
            <a:spLocks noGrp="1"/>
          </p:cNvSpPr>
          <p:nvPr>
            <p:ph type="sldNum" sz="quarter" idx="12"/>
          </p:nvPr>
        </p:nvSpPr>
        <p:spPr/>
        <p:txBody>
          <a:bodyPr/>
          <a:lstStyle/>
          <a:p>
            <a:fld id="{5DA146AC-B192-47F0-8C42-0181700C65E5}" type="slidenum">
              <a:rPr lang="fr-FR" smtClean="0"/>
              <a:t>9</a:t>
            </a:fld>
            <a:endParaRPr lang="fr-FR" dirty="0"/>
          </a:p>
        </p:txBody>
      </p:sp>
      <p:sp>
        <p:nvSpPr>
          <p:cNvPr id="7" name="Titre 1"/>
          <p:cNvSpPr txBox="1">
            <a:spLocks/>
          </p:cNvSpPr>
          <p:nvPr/>
        </p:nvSpPr>
        <p:spPr>
          <a:xfrm>
            <a:off x="35496" y="44624"/>
            <a:ext cx="1080120" cy="57606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hlinkClick r:id="rId3" action="ppaction://hlinksldjump"/>
              </a:rPr>
              <a:t>Sommaire</a:t>
            </a:r>
            <a:endParaRPr lang="fr-FR" dirty="0" smtClean="0"/>
          </a:p>
          <a:p>
            <a:pPr algn="l"/>
            <a:endParaRPr lang="fr-FR" dirty="0" smtClean="0"/>
          </a:p>
          <a:p>
            <a:pPr algn="l"/>
            <a:r>
              <a:rPr lang="fr-FR" dirty="0" smtClean="0">
                <a:hlinkClick r:id="rId4" action="ppaction://hlinksldjump"/>
              </a:rPr>
              <a:t>Bibliographie</a:t>
            </a:r>
            <a:endParaRPr lang="fr-FR" dirty="0"/>
          </a:p>
        </p:txBody>
      </p:sp>
      <p:sp>
        <p:nvSpPr>
          <p:cNvPr id="8" name="Rectangle 7"/>
          <p:cNvSpPr/>
          <p:nvPr/>
        </p:nvSpPr>
        <p:spPr>
          <a:xfrm>
            <a:off x="4716016" y="107340"/>
            <a:ext cx="2304542" cy="369332"/>
          </a:xfrm>
          <a:prstGeom prst="rect">
            <a:avLst/>
          </a:prstGeom>
        </p:spPr>
        <p:txBody>
          <a:bodyPr wrap="none">
            <a:spAutoFit/>
          </a:bodyPr>
          <a:lstStyle/>
          <a:p>
            <a:r>
              <a:rPr lang="fr-FR" dirty="0" smtClean="0"/>
              <a:t>Dynamique du secteur</a:t>
            </a:r>
            <a:endParaRPr lang="fr-FR" dirty="0"/>
          </a:p>
        </p:txBody>
      </p:sp>
      <p:sp>
        <p:nvSpPr>
          <p:cNvPr id="10" name="ZoneTexte 9"/>
          <p:cNvSpPr txBox="1"/>
          <p:nvPr/>
        </p:nvSpPr>
        <p:spPr>
          <a:xfrm>
            <a:off x="7956376" y="116632"/>
            <a:ext cx="1008112" cy="338554"/>
          </a:xfrm>
          <a:prstGeom prst="rect">
            <a:avLst/>
          </a:prstGeom>
          <a:noFill/>
        </p:spPr>
        <p:txBody>
          <a:bodyPr wrap="square" rtlCol="0">
            <a:spAutoFit/>
          </a:bodyPr>
          <a:lstStyle/>
          <a:p>
            <a:r>
              <a:rPr lang="fr-FR" sz="1600" dirty="0" smtClean="0"/>
              <a:t>Cas Atos</a:t>
            </a:r>
            <a:endParaRPr lang="fr-FR" sz="1600" dirty="0"/>
          </a:p>
        </p:txBody>
      </p:sp>
    </p:spTree>
    <p:extLst>
      <p:ext uri="{BB962C8B-B14F-4D97-AF65-F5344CB8AC3E}">
        <p14:creationId xmlns:p14="http://schemas.microsoft.com/office/powerpoint/2010/main" val="841816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2354</Words>
  <Application>Microsoft Office PowerPoint</Application>
  <PresentationFormat>On-screen Show (4:3)</PresentationFormat>
  <Paragraphs>657</Paragraphs>
  <Slides>38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Thème Office</vt:lpstr>
      <vt:lpstr>Etude de cas Atos Secteur des services informatique</vt:lpstr>
      <vt:lpstr>Sommaire</vt:lpstr>
      <vt:lpstr>Sommaire</vt:lpstr>
      <vt:lpstr>Présentation de l’entreprise</vt:lpstr>
      <vt:lpstr>Sommaire</vt:lpstr>
      <vt:lpstr>Diagnostic externe</vt:lpstr>
      <vt:lpstr>Sommaire</vt:lpstr>
      <vt:lpstr>Diagnostic externe</vt:lpstr>
      <vt:lpstr>Diagnostic externe</vt:lpstr>
      <vt:lpstr>Diagnostic externe</vt:lpstr>
      <vt:lpstr>Diagnostic externe</vt:lpstr>
      <vt:lpstr>Diagnostic externe</vt:lpstr>
      <vt:lpstr>Sommaire</vt:lpstr>
      <vt:lpstr>Diagnostic externe</vt:lpstr>
      <vt:lpstr>Sommaire</vt:lpstr>
      <vt:lpstr>Diagnostic externe</vt:lpstr>
      <vt:lpstr>Diagnostic externe</vt:lpstr>
      <vt:lpstr>Diagnostic externe</vt:lpstr>
      <vt:lpstr>Sommaire</vt:lpstr>
      <vt:lpstr>Diagnostic interne</vt:lpstr>
      <vt:lpstr>Diagnostic interne</vt:lpstr>
      <vt:lpstr>Diagnostic interne</vt:lpstr>
      <vt:lpstr>Diagnostic interne</vt:lpstr>
      <vt:lpstr>Sommaire</vt:lpstr>
      <vt:lpstr>Diagnostic interne</vt:lpstr>
      <vt:lpstr>Sommaire</vt:lpstr>
      <vt:lpstr>Diagnostic interne</vt:lpstr>
      <vt:lpstr>Sommaire</vt:lpstr>
      <vt:lpstr>Diagnostic interne</vt:lpstr>
      <vt:lpstr>Sommaire</vt:lpstr>
      <vt:lpstr>Diagnostic interne</vt:lpstr>
      <vt:lpstr>Diagnostic interne</vt:lpstr>
      <vt:lpstr>Diagnostic interne</vt:lpstr>
      <vt:lpstr>Diagnostic interne</vt:lpstr>
      <vt:lpstr>Sommaire</vt:lpstr>
      <vt:lpstr>Synthèse SWOT</vt:lpstr>
      <vt:lpstr>Synthèse SWOT</vt:lpstr>
      <vt:lpstr>Bibliographie</vt:lpstr>
    </vt:vector>
  </TitlesOfParts>
  <Company>BNP Paribas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994646</dc:creator>
  <cp:lastModifiedBy>Mohamed Amine EL AFRIT</cp:lastModifiedBy>
  <cp:revision>39</cp:revision>
  <dcterms:created xsi:type="dcterms:W3CDTF">2015-02-25T09:10:42Z</dcterms:created>
  <dcterms:modified xsi:type="dcterms:W3CDTF">2015-04-21T21:35:59Z</dcterms:modified>
</cp:coreProperties>
</file>