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3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3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9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4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2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3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3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CC17-6EB8-4434-BE57-88A2CF15B209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E9E6-4B8C-43FE-A1AF-6AF183BA1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266429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Prestations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de service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informatique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fonction de la valeur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perçue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&amp;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Dynamique des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apports de force</a:t>
            </a:r>
            <a:endParaRPr lang="fr-F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fr-FR" dirty="0" smtClean="0"/>
              <a:t>Mohamed Amine EL AFRIT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2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755576" y="5661248"/>
            <a:ext cx="70567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rde 5"/>
          <p:cNvSpPr/>
          <p:nvPr/>
        </p:nvSpPr>
        <p:spPr>
          <a:xfrm rot="13500000">
            <a:off x="1678428" y="1227358"/>
            <a:ext cx="4320000" cy="4320000"/>
          </a:xfrm>
          <a:prstGeom prst="chord">
            <a:avLst>
              <a:gd name="adj1" fmla="val 5337713"/>
              <a:gd name="adj2" fmla="val 162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55576" y="1158206"/>
            <a:ext cx="28150" cy="45025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cteurs 11"/>
          <p:cNvSpPr/>
          <p:nvPr/>
        </p:nvSpPr>
        <p:spPr>
          <a:xfrm rot="10800000">
            <a:off x="1650261" y="1196752"/>
            <a:ext cx="4320000" cy="4320000"/>
          </a:xfrm>
          <a:prstGeom prst="pie">
            <a:avLst>
              <a:gd name="adj1" fmla="val 0"/>
              <a:gd name="adj2" fmla="val 54642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Secteurs 12"/>
          <p:cNvSpPr/>
          <p:nvPr/>
        </p:nvSpPr>
        <p:spPr>
          <a:xfrm rot="10800000">
            <a:off x="1663189" y="1196752"/>
            <a:ext cx="4320000" cy="4320000"/>
          </a:xfrm>
          <a:prstGeom prst="pie">
            <a:avLst>
              <a:gd name="adj1" fmla="val 5427884"/>
              <a:gd name="adj2" fmla="val 810241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Secteurs 13"/>
          <p:cNvSpPr/>
          <p:nvPr/>
        </p:nvSpPr>
        <p:spPr>
          <a:xfrm rot="2688727">
            <a:off x="1650261" y="1196753"/>
            <a:ext cx="4320000" cy="4320000"/>
          </a:xfrm>
          <a:prstGeom prst="pie">
            <a:avLst>
              <a:gd name="adj1" fmla="val 5358516"/>
              <a:gd name="adj2" fmla="val 810241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8362" y="7888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perçue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49338" y="5301208"/>
            <a:ext cx="47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 -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27202" y="1340768"/>
            <a:ext cx="54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++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092280" y="5661248"/>
            <a:ext cx="54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++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55576" y="5661248"/>
            <a:ext cx="47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 -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824233" y="5373216"/>
            <a:ext cx="13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Prix de prestation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115616" y="6074712"/>
            <a:ext cx="5568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L’horloge stratégique, d’après  les travaux de : </a:t>
            </a:r>
          </a:p>
          <a:p>
            <a:r>
              <a:rPr lang="fr-FR" sz="1400" dirty="0" smtClean="0"/>
              <a:t>1 - D. Faulkner, C. Bowman, The essence of </a:t>
            </a:r>
            <a:r>
              <a:rPr lang="fr-FR" sz="1400" dirty="0" err="1" smtClean="0"/>
              <a:t>competitive</a:t>
            </a:r>
            <a:r>
              <a:rPr lang="fr-FR" sz="1400" dirty="0" smtClean="0"/>
              <a:t> </a:t>
            </a:r>
            <a:r>
              <a:rPr lang="fr-FR" sz="1400" dirty="0" err="1" smtClean="0"/>
              <a:t>strategy</a:t>
            </a:r>
            <a:r>
              <a:rPr lang="fr-FR" sz="1400" dirty="0" smtClean="0"/>
              <a:t>. </a:t>
            </a:r>
          </a:p>
          <a:p>
            <a:r>
              <a:rPr lang="fr-FR" sz="1400" dirty="0"/>
              <a:t>2 - G</a:t>
            </a:r>
            <a:r>
              <a:rPr lang="fr-FR" sz="1400" dirty="0" smtClean="0"/>
              <a:t>. Johnson, K. </a:t>
            </a:r>
            <a:r>
              <a:rPr lang="fr-FR" sz="1400" dirty="0" err="1" smtClean="0"/>
              <a:t>Scholes</a:t>
            </a:r>
            <a:r>
              <a:rPr lang="fr-FR" sz="1400" dirty="0" smtClean="0"/>
              <a:t>, R. </a:t>
            </a:r>
            <a:r>
              <a:rPr lang="fr-FR" sz="1400" dirty="0" err="1" smtClean="0"/>
              <a:t>Whittington</a:t>
            </a:r>
            <a:r>
              <a:rPr lang="fr-FR" sz="1400" dirty="0" smtClean="0"/>
              <a:t>, F. </a:t>
            </a:r>
            <a:r>
              <a:rPr lang="fr-FR" sz="1400" dirty="0" err="1" smtClean="0"/>
              <a:t>Fréy</a:t>
            </a:r>
            <a:r>
              <a:rPr lang="fr-FR" sz="1400" dirty="0" smtClean="0"/>
              <a:t>, Stratégique. </a:t>
            </a:r>
            <a:endParaRPr lang="fr-F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39952" y="364502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Zone non viable</a:t>
            </a:r>
            <a:endParaRPr lang="fr-FR" sz="1600" dirty="0"/>
          </a:p>
        </p:txBody>
      </p:sp>
      <p:sp>
        <p:nvSpPr>
          <p:cNvPr id="3" name="TextBox 2"/>
          <p:cNvSpPr txBox="1"/>
          <p:nvPr/>
        </p:nvSpPr>
        <p:spPr>
          <a:xfrm rot="18892453">
            <a:off x="3867627" y="1467458"/>
            <a:ext cx="139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Etudes,  </a:t>
            </a:r>
            <a:r>
              <a:rPr lang="fr-FR" sz="1600" dirty="0"/>
              <a:t>Conseils et SMACSI </a:t>
            </a:r>
            <a:r>
              <a:rPr lang="fr-FR" sz="1600" dirty="0" smtClean="0"/>
              <a:t>(ECS)</a:t>
            </a:r>
            <a:endParaRPr lang="fr-F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39992" y="1631147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Ingénierie et intégration de solutions </a:t>
            </a:r>
            <a:r>
              <a:rPr lang="fr-FR" sz="1600" dirty="0" smtClean="0"/>
              <a:t>de </a:t>
            </a:r>
            <a:r>
              <a:rPr lang="fr-FR" sz="1600" dirty="0" smtClean="0"/>
              <a:t>transformation digitale (</a:t>
            </a:r>
            <a:r>
              <a:rPr lang="fr-FR" sz="1600" dirty="0" smtClean="0"/>
              <a:t>IIT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79212" y="3409487"/>
            <a:ext cx="1684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Infogérance, Maintenance, Assistance, Formation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(IMAF)</a:t>
            </a:r>
            <a:endParaRPr lang="fr-FR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4624"/>
            <a:ext cx="88939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chemeClr val="accent6">
                    <a:lumMod val="75000"/>
                  </a:schemeClr>
                </a:solidFill>
              </a:rPr>
              <a:t>Positionnement des prestations de service des ESN en fonction de la valeur perçue par leurs clients</a:t>
            </a:r>
          </a:p>
        </p:txBody>
      </p:sp>
    </p:spTree>
    <p:extLst>
      <p:ext uri="{BB962C8B-B14F-4D97-AF65-F5344CB8AC3E}">
        <p14:creationId xmlns:p14="http://schemas.microsoft.com/office/powerpoint/2010/main" val="20000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9" r="454" b="650"/>
          <a:stretch/>
        </p:blipFill>
        <p:spPr>
          <a:xfrm>
            <a:off x="705393" y="0"/>
            <a:ext cx="7715795" cy="681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59" y="5589240"/>
            <a:ext cx="1656184" cy="700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57" y="-27384"/>
            <a:ext cx="889396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Matrice BCG des entreprises de Service du Numérique</a:t>
            </a:r>
            <a:endParaRPr lang="fr-FR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759" y="5327630"/>
            <a:ext cx="700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Légende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883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6216" y="2592076"/>
            <a:ext cx="3168352" cy="18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094334" y="2924944"/>
            <a:ext cx="302433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IMAF : pour ces services de base, la concurrence est forte. La stratégie de domination par les coûts est naturelle dans ce cas. 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3006216" y="685436"/>
            <a:ext cx="3168352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Isosceles Triangle 6"/>
          <p:cNvSpPr/>
          <p:nvPr/>
        </p:nvSpPr>
        <p:spPr>
          <a:xfrm rot="10800000">
            <a:off x="3708412" y="2060848"/>
            <a:ext cx="144016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094334" y="692696"/>
            <a:ext cx="2954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substituts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157191"/>
            <a:ext cx="4536504" cy="14108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Isosceles Triangle 10"/>
          <p:cNvSpPr/>
          <p:nvPr/>
        </p:nvSpPr>
        <p:spPr>
          <a:xfrm>
            <a:off x="2484276" y="4604568"/>
            <a:ext cx="144016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83568" y="5150948"/>
            <a:ext cx="279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nouveaux </a:t>
            </a:r>
            <a:r>
              <a:rPr lang="fr-FR" sz="1400" b="1" dirty="0" smtClean="0"/>
              <a:t>entrants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580" y="5157191"/>
            <a:ext cx="2808312" cy="1408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Isosceles Triangle 13"/>
          <p:cNvSpPr/>
          <p:nvPr/>
        </p:nvSpPr>
        <p:spPr>
          <a:xfrm>
            <a:off x="5220580" y="4581197"/>
            <a:ext cx="144016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5220072" y="522920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La </a:t>
            </a:r>
            <a:r>
              <a:rPr lang="fr-FR" sz="1400" b="1" dirty="0" smtClean="0"/>
              <a:t>réglementation</a:t>
            </a:r>
          </a:p>
          <a:p>
            <a:endParaRPr lang="fr-FR" sz="1000" dirty="0" smtClean="0"/>
          </a:p>
          <a:p>
            <a:pPr algn="just"/>
            <a:r>
              <a:rPr lang="fr-FR" sz="1000" dirty="0" smtClean="0"/>
              <a:t>Les lois sur la cyber-sécurité et les protections des données peuvent ajouter des contraintes</a:t>
            </a: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88057" y="2574195"/>
            <a:ext cx="2360215" cy="1800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1919536" y="3332312"/>
            <a:ext cx="1597532" cy="3240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44016" y="2652807"/>
            <a:ext cx="223224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fournisseurs </a:t>
            </a:r>
          </a:p>
          <a:p>
            <a:r>
              <a:rPr lang="fr-FR" sz="800" dirty="0" smtClean="0"/>
              <a:t>(opérateurs de cloud </a:t>
            </a:r>
            <a:r>
              <a:rPr lang="fr-FR" sz="800" dirty="0" smtClean="0"/>
              <a:t>computing, d’hébergement, de télécom </a:t>
            </a:r>
            <a:r>
              <a:rPr lang="fr-FR" sz="800" dirty="0" smtClean="0"/>
              <a:t>et éditeurs de logiciels)</a:t>
            </a:r>
            <a:r>
              <a:rPr lang="fr-FR" sz="900" dirty="0" smtClean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2793" y="2619638"/>
            <a:ext cx="2360215" cy="17547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Isosceles Triangle 19"/>
          <p:cNvSpPr/>
          <p:nvPr/>
        </p:nvSpPr>
        <p:spPr>
          <a:xfrm rot="16200000">
            <a:off x="5621806" y="3371465"/>
            <a:ext cx="1681823" cy="3240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6732239" y="2564904"/>
            <a:ext cx="224978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</a:t>
            </a:r>
            <a:r>
              <a:rPr lang="fr-FR" sz="1400" b="1" dirty="0" smtClean="0"/>
              <a:t>client </a:t>
            </a:r>
          </a:p>
          <a:p>
            <a:r>
              <a:rPr lang="fr-FR" sz="900" dirty="0" smtClean="0"/>
              <a:t>(les entreprises des autres secteurs)</a:t>
            </a:r>
            <a:endParaRPr lang="fr-FR" sz="900" dirty="0"/>
          </a:p>
          <a:p>
            <a:endParaRPr lang="fr-FR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94334" y="3861048"/>
            <a:ext cx="30243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/>
              <a:t>IIT </a:t>
            </a:r>
            <a:r>
              <a:rPr lang="fr-FR" sz="1000" dirty="0" smtClean="0"/>
              <a:t>et </a:t>
            </a:r>
            <a:r>
              <a:rPr lang="fr-FR" sz="1000" dirty="0" smtClean="0"/>
              <a:t>ECS : Pour ces services, la concurrence est faible car les compétences sont rares</a:t>
            </a:r>
            <a:endParaRPr lang="fr-FR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868" y="3110771"/>
            <a:ext cx="2231154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/>
              <a:t>IMAF : </a:t>
            </a:r>
            <a:r>
              <a:rPr lang="fr-FR" sz="1000" dirty="0" smtClean="0"/>
              <a:t>le prix est le critère principal</a:t>
            </a:r>
            <a:endParaRPr lang="fr-FR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88057" y="685436"/>
            <a:ext cx="264824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rgbClr val="FF0000"/>
                </a:solidFill>
              </a:rPr>
              <a:t>IMAF</a:t>
            </a:r>
            <a:r>
              <a:rPr lang="fr-FR" sz="1000" dirty="0" smtClean="0"/>
              <a:t> : Infogérance, maintenance, assistance et Formation. Ce sont les prestations à faibles valeur pour les clients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 smtClean="0">
                <a:solidFill>
                  <a:srgbClr val="00B050"/>
                </a:solidFill>
              </a:rPr>
              <a:t>IIT </a:t>
            </a:r>
            <a:r>
              <a:rPr lang="fr-FR" sz="1000" dirty="0" smtClean="0">
                <a:solidFill>
                  <a:srgbClr val="00B050"/>
                </a:solidFill>
              </a:rPr>
              <a:t>et </a:t>
            </a:r>
            <a:r>
              <a:rPr lang="fr-FR" sz="1000" dirty="0" smtClean="0">
                <a:solidFill>
                  <a:srgbClr val="00B050"/>
                </a:solidFill>
              </a:rPr>
              <a:t>ECS </a:t>
            </a:r>
            <a:r>
              <a:rPr lang="fr-FR" sz="1000" dirty="0" smtClean="0"/>
              <a:t>: Ingénierie, Intégration de solution, SMACS, Transformation digitale et Etudes &amp; Conseil. Ce sont les prestation à forte valeur pour les clients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94334" y="2564904"/>
            <a:ext cx="2594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La concurrence intra-sectorielle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0867" y="3573016"/>
            <a:ext cx="2231154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/>
              <a:t>IIT </a:t>
            </a:r>
            <a:r>
              <a:rPr lang="fr-FR" sz="1000" dirty="0" smtClean="0"/>
              <a:t>et </a:t>
            </a:r>
            <a:r>
              <a:rPr lang="fr-FR" sz="1000" dirty="0" smtClean="0"/>
              <a:t>ECS : Le prix est moins négocié dans ce cas car il n’est pas facile de trouver des compétences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6381836" y="685436"/>
            <a:ext cx="2600185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0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Techquisitions</a:t>
            </a:r>
            <a:r>
              <a:rPr lang="fr-FR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: ce sont </a:t>
            </a:r>
            <a:r>
              <a:rPr lang="fr-FR" sz="1000" dirty="0">
                <a:solidFill>
                  <a:srgbClr val="333333"/>
                </a:solidFill>
                <a:latin typeface="verdana" panose="020B0604030504040204" pitchFamily="34" charset="0"/>
              </a:rPr>
              <a:t>des acquisitions de sociétés </a:t>
            </a:r>
            <a:r>
              <a:rPr lang="fr-FR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informatiques </a:t>
            </a:r>
            <a:r>
              <a:rPr lang="fr-FR" sz="1000" dirty="0">
                <a:solidFill>
                  <a:srgbClr val="333333"/>
                </a:solidFill>
                <a:latin typeface="verdana" panose="020B0604030504040204" pitchFamily="34" charset="0"/>
              </a:rPr>
              <a:t>par des entreprises </a:t>
            </a:r>
            <a:r>
              <a:rPr lang="fr-FR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qui ne sont pas dans la filière IT. </a:t>
            </a:r>
          </a:p>
          <a:p>
            <a:pPr algn="r"/>
            <a:r>
              <a:rPr lang="fr-FR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(cf. definition par </a:t>
            </a:r>
            <a:r>
              <a:rPr lang="en-US" sz="1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Gartner)</a:t>
            </a:r>
            <a:endParaRPr lang="en-US" sz="100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57" y="65924"/>
            <a:ext cx="889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Les rapports de forces concurrentiels dans le secteur des ESN</a:t>
            </a:r>
            <a:endParaRPr lang="fr-FR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728" y="6568025"/>
            <a:ext cx="255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Sources : Gartner, Xerfi, PAC, M. EL AFRIT</a:t>
            </a:r>
            <a:endParaRPr lang="fr-FR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316" y="5926901"/>
            <a:ext cx="439170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/>
              <a:t>En particulier ce sont </a:t>
            </a:r>
            <a:r>
              <a:rPr lang="fr-FR" sz="1000" b="1" dirty="0"/>
              <a:t>les fournisseur </a:t>
            </a:r>
            <a:r>
              <a:rPr lang="fr-FR" sz="1000" dirty="0"/>
              <a:t>de technologies et de télécom qui rentrent en concurrence avec les </a:t>
            </a:r>
            <a:r>
              <a:rPr lang="fr-FR" sz="1000" dirty="0" smtClean="0"/>
              <a:t>ESN </a:t>
            </a:r>
          </a:p>
          <a:p>
            <a:r>
              <a:rPr lang="fr-FR" sz="1000" dirty="0" smtClean="0">
                <a:sym typeface="Wingdings" panose="05000000000000000000" pitchFamily="2" charset="2"/>
              </a:rPr>
              <a:t> coopétition entre les ESN leurs fournisseurs.</a:t>
            </a:r>
            <a:endParaRPr lang="fr-FR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6" y="5445224"/>
            <a:ext cx="43924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000" dirty="0"/>
              <a:t>La croissance du </a:t>
            </a:r>
            <a:r>
              <a:rPr lang="fr-FR" sz="1000" dirty="0" smtClean="0"/>
              <a:t>marché, la facilité d’accès aux ressources (ingénieurs et commerciaux) </a:t>
            </a:r>
            <a:r>
              <a:rPr lang="fr-FR" sz="1000" dirty="0"/>
              <a:t>et l’absence de barrières à l’entrée attire de nouveaux entrants. </a:t>
            </a:r>
            <a:endParaRPr lang="fr-FR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8695" y="3294275"/>
            <a:ext cx="2125834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/>
              <a:t>Dépendance de plus en plus forte des ESN à leurs fournisseurs de technologies.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695" y="3911278"/>
            <a:ext cx="212583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/>
              <a:t>Les fournisseurs capturent de plus en plus de valeur.</a:t>
            </a:r>
            <a:endParaRPr lang="fr-FR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4334" y="1516722"/>
            <a:ext cx="30243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/>
              <a:t>La majorité des clients ne sont pas mature en digital et n’ont pas les compétences nécessaires en interne</a:t>
            </a:r>
            <a:endParaRPr lang="fr-FR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3094334" y="1022279"/>
            <a:ext cx="302433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/>
              <a:t>Certains </a:t>
            </a:r>
            <a:r>
              <a:rPr lang="fr-FR" sz="1000" b="1" dirty="0"/>
              <a:t>clients</a:t>
            </a:r>
            <a:r>
              <a:rPr lang="fr-FR" sz="1000" dirty="0"/>
              <a:t> matures en digital font </a:t>
            </a:r>
            <a:endParaRPr lang="fr-FR" sz="1000" dirty="0" smtClean="0"/>
          </a:p>
          <a:p>
            <a:r>
              <a:rPr lang="fr-FR" sz="1000" dirty="0" smtClean="0"/>
              <a:t>des </a:t>
            </a:r>
            <a:r>
              <a:rPr lang="fr-FR" sz="1000" dirty="0"/>
              <a:t>opérations de «  </a:t>
            </a:r>
            <a:r>
              <a:rPr lang="fr-FR" sz="1000" dirty="0" err="1"/>
              <a:t>techquisitions</a:t>
            </a:r>
            <a:r>
              <a:rPr lang="fr-FR" sz="1000" dirty="0"/>
              <a:t> »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60432" y="2780928"/>
            <a:ext cx="609647" cy="454111"/>
            <a:chOff x="8372373" y="4704020"/>
            <a:chExt cx="609647" cy="430161"/>
          </a:xfrm>
        </p:grpSpPr>
        <p:sp>
          <p:nvSpPr>
            <p:cNvPr id="43" name="Explosion 1 42"/>
            <p:cNvSpPr/>
            <p:nvPr/>
          </p:nvSpPr>
          <p:spPr>
            <a:xfrm>
              <a:off x="8372373" y="4704020"/>
              <a:ext cx="609647" cy="43016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460432" y="4793520"/>
              <a:ext cx="5215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Tension</a:t>
              </a:r>
              <a:endParaRPr lang="fr-FR" sz="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28492" y="5003830"/>
            <a:ext cx="609647" cy="430161"/>
            <a:chOff x="8372373" y="4704020"/>
            <a:chExt cx="609647" cy="430161"/>
          </a:xfrm>
        </p:grpSpPr>
        <p:sp>
          <p:nvSpPr>
            <p:cNvPr id="45" name="Explosion 1 44"/>
            <p:cNvSpPr/>
            <p:nvPr/>
          </p:nvSpPr>
          <p:spPr>
            <a:xfrm>
              <a:off x="8372373" y="4704020"/>
              <a:ext cx="609647" cy="43016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60432" y="4793520"/>
              <a:ext cx="5215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Tension</a:t>
              </a:r>
              <a:endParaRPr lang="fr-FR" sz="8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54674" y="2475692"/>
            <a:ext cx="609647" cy="430161"/>
            <a:chOff x="8372373" y="4704020"/>
            <a:chExt cx="609647" cy="430161"/>
          </a:xfrm>
        </p:grpSpPr>
        <p:sp>
          <p:nvSpPr>
            <p:cNvPr id="48" name="Explosion 1 47"/>
            <p:cNvSpPr/>
            <p:nvPr/>
          </p:nvSpPr>
          <p:spPr>
            <a:xfrm>
              <a:off x="8372373" y="4704020"/>
              <a:ext cx="609647" cy="43016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60432" y="4793520"/>
              <a:ext cx="5215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Tension</a:t>
              </a:r>
              <a:endParaRPr lang="fr-FR" sz="8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50218" y="1010112"/>
            <a:ext cx="609647" cy="430161"/>
            <a:chOff x="8372373" y="4704020"/>
            <a:chExt cx="609647" cy="430161"/>
          </a:xfrm>
        </p:grpSpPr>
        <p:sp>
          <p:nvSpPr>
            <p:cNvPr id="51" name="Explosion 1 50"/>
            <p:cNvSpPr/>
            <p:nvPr/>
          </p:nvSpPr>
          <p:spPr>
            <a:xfrm>
              <a:off x="8372373" y="4704020"/>
              <a:ext cx="609647" cy="43016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60432" y="4793520"/>
              <a:ext cx="5215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Tension</a:t>
              </a:r>
              <a:endParaRPr lang="fr-FR" sz="8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94247" y="3272722"/>
            <a:ext cx="609647" cy="430161"/>
            <a:chOff x="8372373" y="4704020"/>
            <a:chExt cx="609647" cy="430161"/>
          </a:xfrm>
        </p:grpSpPr>
        <p:sp>
          <p:nvSpPr>
            <p:cNvPr id="54" name="Explosion 1 53"/>
            <p:cNvSpPr/>
            <p:nvPr/>
          </p:nvSpPr>
          <p:spPr>
            <a:xfrm>
              <a:off x="8372373" y="4704020"/>
              <a:ext cx="609647" cy="43016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60432" y="4793520"/>
              <a:ext cx="5215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Tension</a:t>
              </a:r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3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6" t="9524" r="1146" b="1191"/>
          <a:stretch/>
        </p:blipFill>
        <p:spPr>
          <a:xfrm>
            <a:off x="107504" y="1196752"/>
            <a:ext cx="8931696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7765" y="4580641"/>
            <a:ext cx="2304256" cy="201622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u="sng" dirty="0"/>
              <a:t>Lecture du graphique </a:t>
            </a:r>
            <a:r>
              <a:rPr lang="fr-FR" sz="1400" dirty="0"/>
              <a:t>: </a:t>
            </a:r>
          </a:p>
          <a:p>
            <a:pPr algn="just"/>
            <a:r>
              <a:rPr lang="fr-FR" sz="1400" dirty="0"/>
              <a:t>Chaque note de 0 à 10 symbolise l'intensité du rapport de force entre une ESN et son environnement. </a:t>
            </a:r>
          </a:p>
          <a:p>
            <a:pPr algn="just"/>
            <a:r>
              <a:rPr lang="fr-FR" sz="1400" dirty="0"/>
              <a:t>La note 0 signifie un rapport très favorable à l'ESN, la note 10 un rapport très défavorable.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57" y="65924"/>
            <a:ext cx="889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Evolution des rapport de force dans les services informatiques</a:t>
            </a:r>
            <a:endParaRPr lang="fr-FR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509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Thème Office</vt:lpstr>
      <vt:lpstr>Prestations de service informatique en fonction de la valeur perçue &amp; Dynamique des rapports de force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Positionnement des prestations de service des ESN en fonction de la valeur perçue par leurs clients </dc:title>
  <dc:creator>El Afrit, Mohamed Amine</dc:creator>
  <cp:lastModifiedBy>Mohamed Amine EL AFRIT</cp:lastModifiedBy>
  <cp:revision>42</cp:revision>
  <dcterms:created xsi:type="dcterms:W3CDTF">2017-11-05T14:38:42Z</dcterms:created>
  <dcterms:modified xsi:type="dcterms:W3CDTF">2017-11-08T23:59:33Z</dcterms:modified>
</cp:coreProperties>
</file>